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686" r:id="rId5"/>
  </p:sldMasterIdLst>
  <p:notesMasterIdLst>
    <p:notesMasterId r:id="rId61"/>
  </p:notesMasterIdLst>
  <p:handoutMasterIdLst>
    <p:handoutMasterId r:id="rId62"/>
  </p:handoutMasterIdLst>
  <p:sldIdLst>
    <p:sldId id="476" r:id="rId6"/>
    <p:sldId id="274" r:id="rId7"/>
    <p:sldId id="276" r:id="rId8"/>
    <p:sldId id="481" r:id="rId9"/>
    <p:sldId id="278" r:id="rId10"/>
    <p:sldId id="483" r:id="rId11"/>
    <p:sldId id="485" r:id="rId12"/>
    <p:sldId id="488" r:id="rId13"/>
    <p:sldId id="486" r:id="rId14"/>
    <p:sldId id="487" r:id="rId15"/>
    <p:sldId id="490" r:id="rId16"/>
    <p:sldId id="489" r:id="rId17"/>
    <p:sldId id="491" r:id="rId18"/>
    <p:sldId id="492" r:id="rId19"/>
    <p:sldId id="493" r:id="rId20"/>
    <p:sldId id="494" r:id="rId21"/>
    <p:sldId id="495" r:id="rId22"/>
    <p:sldId id="497" r:id="rId23"/>
    <p:sldId id="498" r:id="rId24"/>
    <p:sldId id="499" r:id="rId25"/>
    <p:sldId id="500" r:id="rId26"/>
    <p:sldId id="503" r:id="rId27"/>
    <p:sldId id="501" r:id="rId28"/>
    <p:sldId id="496" r:id="rId29"/>
    <p:sldId id="504" r:id="rId30"/>
    <p:sldId id="505" r:id="rId31"/>
    <p:sldId id="506" r:id="rId32"/>
    <p:sldId id="508" r:id="rId33"/>
    <p:sldId id="507" r:id="rId34"/>
    <p:sldId id="509" r:id="rId35"/>
    <p:sldId id="510" r:id="rId36"/>
    <p:sldId id="511" r:id="rId37"/>
    <p:sldId id="512" r:id="rId38"/>
    <p:sldId id="513" r:id="rId39"/>
    <p:sldId id="514" r:id="rId40"/>
    <p:sldId id="515" r:id="rId41"/>
    <p:sldId id="516" r:id="rId42"/>
    <p:sldId id="518" r:id="rId43"/>
    <p:sldId id="517" r:id="rId44"/>
    <p:sldId id="520" r:id="rId45"/>
    <p:sldId id="521" r:id="rId46"/>
    <p:sldId id="522" r:id="rId47"/>
    <p:sldId id="519" r:id="rId48"/>
    <p:sldId id="523" r:id="rId49"/>
    <p:sldId id="524" r:id="rId50"/>
    <p:sldId id="525" r:id="rId51"/>
    <p:sldId id="526" r:id="rId52"/>
    <p:sldId id="527" r:id="rId53"/>
    <p:sldId id="528" r:id="rId54"/>
    <p:sldId id="531" r:id="rId55"/>
    <p:sldId id="532" r:id="rId56"/>
    <p:sldId id="533" r:id="rId57"/>
    <p:sldId id="534" r:id="rId58"/>
    <p:sldId id="529" r:id="rId59"/>
    <p:sldId id="530" r:id="rId60"/>
  </p:sldIdLst>
  <p:sldSz cx="12192000" cy="6858000"/>
  <p:notesSz cx="6819900" cy="9918700"/>
  <p:defaultTextStyle>
    <a:defPPr>
      <a:defRPr lang="da-DK"/>
    </a:defPPr>
    <a:lvl1pPr algn="l" rtl="0" fontAlgn="base">
      <a:spcBef>
        <a:spcPct val="0"/>
      </a:spcBef>
      <a:spcAft>
        <a:spcPct val="0"/>
      </a:spcAft>
      <a:defRPr sz="800" kern="1200">
        <a:solidFill>
          <a:schemeClr val="tx1"/>
        </a:solidFill>
        <a:latin typeface="Verdana" pitchFamily="34" charset="0"/>
        <a:ea typeface="+mn-ea"/>
        <a:cs typeface="+mn-cs"/>
      </a:defRPr>
    </a:lvl1pPr>
    <a:lvl2pPr marL="457200" algn="l" rtl="0" fontAlgn="base">
      <a:spcBef>
        <a:spcPct val="0"/>
      </a:spcBef>
      <a:spcAft>
        <a:spcPct val="0"/>
      </a:spcAft>
      <a:defRPr sz="800" kern="1200">
        <a:solidFill>
          <a:schemeClr val="tx1"/>
        </a:solidFill>
        <a:latin typeface="Verdana" pitchFamily="34" charset="0"/>
        <a:ea typeface="+mn-ea"/>
        <a:cs typeface="+mn-cs"/>
      </a:defRPr>
    </a:lvl2pPr>
    <a:lvl3pPr marL="914400" algn="l" rtl="0" fontAlgn="base">
      <a:spcBef>
        <a:spcPct val="0"/>
      </a:spcBef>
      <a:spcAft>
        <a:spcPct val="0"/>
      </a:spcAft>
      <a:defRPr sz="800" kern="1200">
        <a:solidFill>
          <a:schemeClr val="tx1"/>
        </a:solidFill>
        <a:latin typeface="Verdana" pitchFamily="34" charset="0"/>
        <a:ea typeface="+mn-ea"/>
        <a:cs typeface="+mn-cs"/>
      </a:defRPr>
    </a:lvl3pPr>
    <a:lvl4pPr marL="1371600" algn="l" rtl="0" fontAlgn="base">
      <a:spcBef>
        <a:spcPct val="0"/>
      </a:spcBef>
      <a:spcAft>
        <a:spcPct val="0"/>
      </a:spcAft>
      <a:defRPr sz="800" kern="1200">
        <a:solidFill>
          <a:schemeClr val="tx1"/>
        </a:solidFill>
        <a:latin typeface="Verdana" pitchFamily="34" charset="0"/>
        <a:ea typeface="+mn-ea"/>
        <a:cs typeface="+mn-cs"/>
      </a:defRPr>
    </a:lvl4pPr>
    <a:lvl5pPr marL="1828800" algn="l" rtl="0" fontAlgn="base">
      <a:spcBef>
        <a:spcPct val="0"/>
      </a:spcBef>
      <a:spcAft>
        <a:spcPct val="0"/>
      </a:spcAft>
      <a:defRPr sz="800" kern="1200">
        <a:solidFill>
          <a:schemeClr val="tx1"/>
        </a:solidFill>
        <a:latin typeface="Verdana" pitchFamily="34" charset="0"/>
        <a:ea typeface="+mn-ea"/>
        <a:cs typeface="+mn-cs"/>
      </a:defRPr>
    </a:lvl5pPr>
    <a:lvl6pPr marL="2286000" algn="l" defTabSz="914400" rtl="0" eaLnBrk="1" latinLnBrk="0" hangingPunct="1">
      <a:defRPr sz="800" kern="1200">
        <a:solidFill>
          <a:schemeClr val="tx1"/>
        </a:solidFill>
        <a:latin typeface="Verdana" pitchFamily="34" charset="0"/>
        <a:ea typeface="+mn-ea"/>
        <a:cs typeface="+mn-cs"/>
      </a:defRPr>
    </a:lvl6pPr>
    <a:lvl7pPr marL="2743200" algn="l" defTabSz="914400" rtl="0" eaLnBrk="1" latinLnBrk="0" hangingPunct="1">
      <a:defRPr sz="800" kern="1200">
        <a:solidFill>
          <a:schemeClr val="tx1"/>
        </a:solidFill>
        <a:latin typeface="Verdana" pitchFamily="34" charset="0"/>
        <a:ea typeface="+mn-ea"/>
        <a:cs typeface="+mn-cs"/>
      </a:defRPr>
    </a:lvl7pPr>
    <a:lvl8pPr marL="3200400" algn="l" defTabSz="914400" rtl="0" eaLnBrk="1" latinLnBrk="0" hangingPunct="1">
      <a:defRPr sz="800" kern="1200">
        <a:solidFill>
          <a:schemeClr val="tx1"/>
        </a:solidFill>
        <a:latin typeface="Verdana" pitchFamily="34" charset="0"/>
        <a:ea typeface="+mn-ea"/>
        <a:cs typeface="+mn-cs"/>
      </a:defRPr>
    </a:lvl8pPr>
    <a:lvl9pPr marL="3657600" algn="l" defTabSz="914400" rtl="0" eaLnBrk="1" latinLnBrk="0" hangingPunct="1">
      <a:defRPr sz="8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userDrawn="1">
          <p15:clr>
            <a:srgbClr val="A4A3A4"/>
          </p15:clr>
        </p15:guide>
        <p15:guide id="3" pos="7680" userDrawn="1">
          <p15:clr>
            <a:srgbClr val="A4A3A4"/>
          </p15:clr>
        </p15:guide>
        <p15:guide id="4" orient="horz" pos="4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237"/>
    <a:srgbClr val="5A5A5A"/>
    <a:srgbClr val="5B5B5B"/>
    <a:srgbClr val="DE0000"/>
    <a:srgbClr val="DC0000"/>
    <a:srgbClr val="FFFFFF"/>
    <a:srgbClr val="F20403"/>
    <a:srgbClr val="065260"/>
    <a:srgbClr val="0F3355"/>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10" autoAdjust="0"/>
    <p:restoredTop sz="86385" autoAdjust="0"/>
  </p:normalViewPr>
  <p:slideViewPr>
    <p:cSldViewPr>
      <p:cViewPr varScale="1">
        <p:scale>
          <a:sx n="74" d="100"/>
          <a:sy n="74" d="100"/>
        </p:scale>
        <p:origin x="139" y="67"/>
      </p:cViewPr>
      <p:guideLst>
        <p:guide orient="horz"/>
        <p:guide pos="3840"/>
        <p:guide pos="7680"/>
        <p:guide orient="horz" pos="4320"/>
      </p:guideLst>
    </p:cSldViewPr>
  </p:slideViewPr>
  <p:outlineViewPr>
    <p:cViewPr>
      <p:scale>
        <a:sx n="33" d="100"/>
        <a:sy n="33" d="100"/>
      </p:scale>
      <p:origin x="0" y="-2154"/>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C1DA7-B052-4110-821B-9341D5BEDAF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3B9BC56-9BCF-4886-8B83-0F49E8114FA1}">
      <dgm:prSet phldrT="[Text]"/>
      <dgm:spPr/>
      <dgm:t>
        <a:bodyPr/>
        <a:lstStyle/>
        <a:p>
          <a:r>
            <a:rPr lang="nb-NO" dirty="0"/>
            <a:t>PORTS</a:t>
          </a:r>
          <a:endParaRPr lang="en-US" dirty="0"/>
        </a:p>
      </dgm:t>
    </dgm:pt>
    <dgm:pt modelId="{5EAF6291-B1EB-4BA0-9794-F2BF19D61809}" type="parTrans" cxnId="{412D7368-0A40-4D0A-A5F5-DD195F0608B2}">
      <dgm:prSet/>
      <dgm:spPr/>
      <dgm:t>
        <a:bodyPr/>
        <a:lstStyle/>
        <a:p>
          <a:endParaRPr lang="en-US"/>
        </a:p>
      </dgm:t>
    </dgm:pt>
    <dgm:pt modelId="{C93B6F4E-B6C0-4FC8-8CCD-9AEE06F5DC53}" type="sibTrans" cxnId="{412D7368-0A40-4D0A-A5F5-DD195F0608B2}">
      <dgm:prSet/>
      <dgm:spPr/>
      <dgm:t>
        <a:bodyPr/>
        <a:lstStyle/>
        <a:p>
          <a:endParaRPr lang="en-US"/>
        </a:p>
      </dgm:t>
    </dgm:pt>
    <dgm:pt modelId="{3D47F62B-F39E-4397-B5F9-403AE727043E}">
      <dgm:prSet phldrT="[Text]"/>
      <dgm:spPr/>
      <dgm:t>
        <a:bodyPr/>
        <a:lstStyle/>
        <a:p>
          <a:r>
            <a:rPr lang="nb-NO" dirty="0"/>
            <a:t>Memory</a:t>
          </a:r>
          <a:endParaRPr lang="en-US" dirty="0"/>
        </a:p>
      </dgm:t>
    </dgm:pt>
    <dgm:pt modelId="{84CC9251-971F-45EE-AB59-D6EDA74CA9C2}" type="parTrans" cxnId="{F7277672-9144-4D96-AB72-98E644760B0E}">
      <dgm:prSet/>
      <dgm:spPr/>
      <dgm:t>
        <a:bodyPr/>
        <a:lstStyle/>
        <a:p>
          <a:endParaRPr lang="en-US"/>
        </a:p>
      </dgm:t>
    </dgm:pt>
    <dgm:pt modelId="{BC333877-DBCF-4BF4-94CE-FB491902FD69}" type="sibTrans" cxnId="{F7277672-9144-4D96-AB72-98E644760B0E}">
      <dgm:prSet/>
      <dgm:spPr/>
      <dgm:t>
        <a:bodyPr/>
        <a:lstStyle/>
        <a:p>
          <a:endParaRPr lang="en-US"/>
        </a:p>
      </dgm:t>
    </dgm:pt>
    <dgm:pt modelId="{C0D837A4-D293-4539-A8CF-02C1A92E1CCA}">
      <dgm:prSet phldrT="[Text]"/>
      <dgm:spPr/>
      <dgm:t>
        <a:bodyPr/>
        <a:lstStyle/>
        <a:p>
          <a:r>
            <a:rPr lang="nb-NO" dirty="0"/>
            <a:t>Video Memory</a:t>
          </a:r>
          <a:endParaRPr lang="en-US" dirty="0"/>
        </a:p>
      </dgm:t>
    </dgm:pt>
    <dgm:pt modelId="{DBBD3D08-26C3-47EF-A32D-AE9653323C31}" type="parTrans" cxnId="{97615F0B-9028-4814-9878-764E9A94BA7D}">
      <dgm:prSet/>
      <dgm:spPr/>
      <dgm:t>
        <a:bodyPr/>
        <a:lstStyle/>
        <a:p>
          <a:endParaRPr lang="en-US"/>
        </a:p>
      </dgm:t>
    </dgm:pt>
    <dgm:pt modelId="{63586C0A-DEE5-459F-B2D9-F873AF4F4F3D}" type="sibTrans" cxnId="{97615F0B-9028-4814-9878-764E9A94BA7D}">
      <dgm:prSet/>
      <dgm:spPr/>
      <dgm:t>
        <a:bodyPr/>
        <a:lstStyle/>
        <a:p>
          <a:endParaRPr lang="en-US"/>
        </a:p>
      </dgm:t>
    </dgm:pt>
    <dgm:pt modelId="{DD1DE67B-97D1-4157-B678-7C5CF389F446}">
      <dgm:prSet phldrT="[Text]"/>
      <dgm:spPr/>
      <dgm:t>
        <a:bodyPr/>
        <a:lstStyle/>
        <a:p>
          <a:r>
            <a:rPr lang="nb-NO" dirty="0"/>
            <a:t>Speed</a:t>
          </a:r>
          <a:endParaRPr lang="en-US" dirty="0"/>
        </a:p>
      </dgm:t>
    </dgm:pt>
    <dgm:pt modelId="{885A78E0-BD74-4EF1-AE42-914615822F97}" type="parTrans" cxnId="{86EB3D0C-E08B-4034-81AB-14CBF8506168}">
      <dgm:prSet/>
      <dgm:spPr/>
      <dgm:t>
        <a:bodyPr/>
        <a:lstStyle/>
        <a:p>
          <a:endParaRPr lang="en-US"/>
        </a:p>
      </dgm:t>
    </dgm:pt>
    <dgm:pt modelId="{A9D9FC93-57F6-463A-B38A-A3CCCE63A536}" type="sibTrans" cxnId="{86EB3D0C-E08B-4034-81AB-14CBF8506168}">
      <dgm:prSet/>
      <dgm:spPr/>
      <dgm:t>
        <a:bodyPr/>
        <a:lstStyle/>
        <a:p>
          <a:endParaRPr lang="en-US"/>
        </a:p>
      </dgm:t>
    </dgm:pt>
    <dgm:pt modelId="{100D616F-53F0-491C-BA06-998708408C11}">
      <dgm:prSet phldrT="[Text]"/>
      <dgm:spPr/>
      <dgm:t>
        <a:bodyPr/>
        <a:lstStyle/>
        <a:p>
          <a:r>
            <a:rPr lang="nb-NO" dirty="0"/>
            <a:t>Storage</a:t>
          </a:r>
          <a:endParaRPr lang="en-US" dirty="0"/>
        </a:p>
      </dgm:t>
    </dgm:pt>
    <dgm:pt modelId="{EC8B38A1-B4B0-4E2B-8C88-F7B0679D8968}" type="parTrans" cxnId="{10CFBC43-BC6D-48FA-8A4A-3E5ED7FA7579}">
      <dgm:prSet/>
      <dgm:spPr/>
      <dgm:t>
        <a:bodyPr/>
        <a:lstStyle/>
        <a:p>
          <a:endParaRPr lang="en-US"/>
        </a:p>
      </dgm:t>
    </dgm:pt>
    <dgm:pt modelId="{AD9DA7D4-9B72-4E19-90FF-948365430317}" type="sibTrans" cxnId="{10CFBC43-BC6D-48FA-8A4A-3E5ED7FA7579}">
      <dgm:prSet/>
      <dgm:spPr/>
      <dgm:t>
        <a:bodyPr/>
        <a:lstStyle/>
        <a:p>
          <a:endParaRPr lang="en-US"/>
        </a:p>
      </dgm:t>
    </dgm:pt>
    <dgm:pt modelId="{03AE4D22-E61D-4007-B58B-5DE53F219E0A}">
      <dgm:prSet phldrT="[Text]"/>
      <dgm:spPr/>
      <dgm:t>
        <a:bodyPr/>
        <a:lstStyle/>
        <a:p>
          <a:r>
            <a:rPr lang="nb-NO" dirty="0"/>
            <a:t>CPU</a:t>
          </a:r>
          <a:endParaRPr lang="en-US" dirty="0"/>
        </a:p>
      </dgm:t>
    </dgm:pt>
    <dgm:pt modelId="{A70AA46E-F9B3-4D9C-B407-EAA064CF07E5}" type="parTrans" cxnId="{E1997936-D3BE-4286-8108-DD4819661C1A}">
      <dgm:prSet/>
      <dgm:spPr/>
      <dgm:t>
        <a:bodyPr/>
        <a:lstStyle/>
        <a:p>
          <a:endParaRPr lang="en-US"/>
        </a:p>
      </dgm:t>
    </dgm:pt>
    <dgm:pt modelId="{232BB6F2-023A-41CA-8359-82F342470573}" type="sibTrans" cxnId="{E1997936-D3BE-4286-8108-DD4819661C1A}">
      <dgm:prSet/>
      <dgm:spPr/>
      <dgm:t>
        <a:bodyPr/>
        <a:lstStyle/>
        <a:p>
          <a:endParaRPr lang="en-US"/>
        </a:p>
      </dgm:t>
    </dgm:pt>
    <dgm:pt modelId="{3C7A4095-B56C-45E5-BCAC-DB53E8AABFDC}" type="pres">
      <dgm:prSet presAssocID="{B7BC1DA7-B052-4110-821B-9341D5BEDAF5}" presName="Name0" presStyleCnt="0">
        <dgm:presLayoutVars>
          <dgm:chMax/>
          <dgm:chPref/>
          <dgm:dir/>
          <dgm:animLvl val="lvl"/>
        </dgm:presLayoutVars>
      </dgm:prSet>
      <dgm:spPr/>
    </dgm:pt>
    <dgm:pt modelId="{7281C290-84D3-43F7-A944-36AD75D78582}" type="pres">
      <dgm:prSet presAssocID="{33B9BC56-9BCF-4886-8B83-0F49E8114FA1}" presName="composite" presStyleCnt="0"/>
      <dgm:spPr/>
    </dgm:pt>
    <dgm:pt modelId="{03C736A6-793F-4D75-8EFE-25676E743BFB}" type="pres">
      <dgm:prSet presAssocID="{33B9BC56-9BCF-4886-8B83-0F49E8114FA1}" presName="Parent1" presStyleLbl="node1" presStyleIdx="0" presStyleCnt="6">
        <dgm:presLayoutVars>
          <dgm:chMax val="1"/>
          <dgm:chPref val="1"/>
          <dgm:bulletEnabled val="1"/>
        </dgm:presLayoutVars>
      </dgm:prSet>
      <dgm:spPr/>
    </dgm:pt>
    <dgm:pt modelId="{E3A215E6-4E39-487B-B767-7383099D237C}" type="pres">
      <dgm:prSet presAssocID="{33B9BC56-9BCF-4886-8B83-0F49E8114FA1}" presName="Childtext1" presStyleLbl="revTx" presStyleIdx="0" presStyleCnt="3">
        <dgm:presLayoutVars>
          <dgm:chMax val="0"/>
          <dgm:chPref val="0"/>
          <dgm:bulletEnabled val="1"/>
        </dgm:presLayoutVars>
      </dgm:prSet>
      <dgm:spPr/>
    </dgm:pt>
    <dgm:pt modelId="{7A9F855C-C970-416C-A165-F1EBC55E7633}" type="pres">
      <dgm:prSet presAssocID="{33B9BC56-9BCF-4886-8B83-0F49E8114FA1}" presName="BalanceSpacing" presStyleCnt="0"/>
      <dgm:spPr/>
    </dgm:pt>
    <dgm:pt modelId="{C065123F-9F5B-44F2-93CD-5B413CDB5EBC}" type="pres">
      <dgm:prSet presAssocID="{33B9BC56-9BCF-4886-8B83-0F49E8114FA1}" presName="BalanceSpacing1" presStyleCnt="0"/>
      <dgm:spPr/>
    </dgm:pt>
    <dgm:pt modelId="{1719F0A1-BD7C-47F3-8AD0-D7CAA75140ED}" type="pres">
      <dgm:prSet presAssocID="{C93B6F4E-B6C0-4FC8-8CCD-9AEE06F5DC53}" presName="Accent1Text" presStyleLbl="node1" presStyleIdx="1" presStyleCnt="6"/>
      <dgm:spPr/>
    </dgm:pt>
    <dgm:pt modelId="{87D9810D-6394-4D8B-9683-A8C58FC8C3C6}" type="pres">
      <dgm:prSet presAssocID="{C93B6F4E-B6C0-4FC8-8CCD-9AEE06F5DC53}" presName="spaceBetweenRectangles" presStyleCnt="0"/>
      <dgm:spPr/>
    </dgm:pt>
    <dgm:pt modelId="{4D8B177A-A14B-4EC7-8F26-05D53A58D7E0}" type="pres">
      <dgm:prSet presAssocID="{C0D837A4-D293-4539-A8CF-02C1A92E1CCA}" presName="composite" presStyleCnt="0"/>
      <dgm:spPr/>
    </dgm:pt>
    <dgm:pt modelId="{3639BB9F-C21C-4CB7-B49F-953B2D7F1DEE}" type="pres">
      <dgm:prSet presAssocID="{C0D837A4-D293-4539-A8CF-02C1A92E1CCA}" presName="Parent1" presStyleLbl="node1" presStyleIdx="2" presStyleCnt="6">
        <dgm:presLayoutVars>
          <dgm:chMax val="1"/>
          <dgm:chPref val="1"/>
          <dgm:bulletEnabled val="1"/>
        </dgm:presLayoutVars>
      </dgm:prSet>
      <dgm:spPr/>
    </dgm:pt>
    <dgm:pt modelId="{8A1CADFB-8ADC-4085-9EC2-8E227487F14A}" type="pres">
      <dgm:prSet presAssocID="{C0D837A4-D293-4539-A8CF-02C1A92E1CCA}" presName="Childtext1" presStyleLbl="revTx" presStyleIdx="1" presStyleCnt="3">
        <dgm:presLayoutVars>
          <dgm:chMax val="0"/>
          <dgm:chPref val="0"/>
          <dgm:bulletEnabled val="1"/>
        </dgm:presLayoutVars>
      </dgm:prSet>
      <dgm:spPr/>
    </dgm:pt>
    <dgm:pt modelId="{9436E0FF-BC7E-4ED2-B259-D79703C1014A}" type="pres">
      <dgm:prSet presAssocID="{C0D837A4-D293-4539-A8CF-02C1A92E1CCA}" presName="BalanceSpacing" presStyleCnt="0"/>
      <dgm:spPr/>
    </dgm:pt>
    <dgm:pt modelId="{9573E15E-BBC8-40B6-8EE9-48174C57A0F9}" type="pres">
      <dgm:prSet presAssocID="{C0D837A4-D293-4539-A8CF-02C1A92E1CCA}" presName="BalanceSpacing1" presStyleCnt="0"/>
      <dgm:spPr/>
    </dgm:pt>
    <dgm:pt modelId="{3DF3020D-0815-4C84-8172-3CEF47937362}" type="pres">
      <dgm:prSet presAssocID="{63586C0A-DEE5-459F-B2D9-F873AF4F4F3D}" presName="Accent1Text" presStyleLbl="node1" presStyleIdx="3" presStyleCnt="6"/>
      <dgm:spPr/>
    </dgm:pt>
    <dgm:pt modelId="{D16E06E7-61EE-4B1B-BB53-2040889A9EE0}" type="pres">
      <dgm:prSet presAssocID="{63586C0A-DEE5-459F-B2D9-F873AF4F4F3D}" presName="spaceBetweenRectangles" presStyleCnt="0"/>
      <dgm:spPr/>
    </dgm:pt>
    <dgm:pt modelId="{03B81FD5-6B42-4016-8202-DD00D7778929}" type="pres">
      <dgm:prSet presAssocID="{100D616F-53F0-491C-BA06-998708408C11}" presName="composite" presStyleCnt="0"/>
      <dgm:spPr/>
    </dgm:pt>
    <dgm:pt modelId="{56F022BC-77B8-4038-A686-32099A0774BB}" type="pres">
      <dgm:prSet presAssocID="{100D616F-53F0-491C-BA06-998708408C11}" presName="Parent1" presStyleLbl="node1" presStyleIdx="4" presStyleCnt="6">
        <dgm:presLayoutVars>
          <dgm:chMax val="1"/>
          <dgm:chPref val="1"/>
          <dgm:bulletEnabled val="1"/>
        </dgm:presLayoutVars>
      </dgm:prSet>
      <dgm:spPr/>
    </dgm:pt>
    <dgm:pt modelId="{FEBC7357-BDD7-4CEB-8D21-A622B3815778}" type="pres">
      <dgm:prSet presAssocID="{100D616F-53F0-491C-BA06-998708408C11}" presName="Childtext1" presStyleLbl="revTx" presStyleIdx="2" presStyleCnt="3">
        <dgm:presLayoutVars>
          <dgm:chMax val="0"/>
          <dgm:chPref val="0"/>
          <dgm:bulletEnabled val="1"/>
        </dgm:presLayoutVars>
      </dgm:prSet>
      <dgm:spPr/>
    </dgm:pt>
    <dgm:pt modelId="{4CA301C6-4C7B-410F-8CF7-089FF265E43A}" type="pres">
      <dgm:prSet presAssocID="{100D616F-53F0-491C-BA06-998708408C11}" presName="BalanceSpacing" presStyleCnt="0"/>
      <dgm:spPr/>
    </dgm:pt>
    <dgm:pt modelId="{67E89CFE-DDD7-48AD-B4C7-72EBADF13180}" type="pres">
      <dgm:prSet presAssocID="{100D616F-53F0-491C-BA06-998708408C11}" presName="BalanceSpacing1" presStyleCnt="0"/>
      <dgm:spPr/>
    </dgm:pt>
    <dgm:pt modelId="{42BEB101-D9BB-445F-9F04-17453A0D195D}" type="pres">
      <dgm:prSet presAssocID="{AD9DA7D4-9B72-4E19-90FF-948365430317}" presName="Accent1Text" presStyleLbl="node1" presStyleIdx="5" presStyleCnt="6"/>
      <dgm:spPr/>
    </dgm:pt>
  </dgm:ptLst>
  <dgm:cxnLst>
    <dgm:cxn modelId="{97615F0B-9028-4814-9878-764E9A94BA7D}" srcId="{B7BC1DA7-B052-4110-821B-9341D5BEDAF5}" destId="{C0D837A4-D293-4539-A8CF-02C1A92E1CCA}" srcOrd="1" destOrd="0" parTransId="{DBBD3D08-26C3-47EF-A32D-AE9653323C31}" sibTransId="{63586C0A-DEE5-459F-B2D9-F873AF4F4F3D}"/>
    <dgm:cxn modelId="{86EB3D0C-E08B-4034-81AB-14CBF8506168}" srcId="{C0D837A4-D293-4539-A8CF-02C1A92E1CCA}" destId="{DD1DE67B-97D1-4157-B678-7C5CF389F446}" srcOrd="0" destOrd="0" parTransId="{885A78E0-BD74-4EF1-AE42-914615822F97}" sibTransId="{A9D9FC93-57F6-463A-B38A-A3CCCE63A536}"/>
    <dgm:cxn modelId="{E1997936-D3BE-4286-8108-DD4819661C1A}" srcId="{100D616F-53F0-491C-BA06-998708408C11}" destId="{03AE4D22-E61D-4007-B58B-5DE53F219E0A}" srcOrd="0" destOrd="0" parTransId="{A70AA46E-F9B3-4D9C-B407-EAA064CF07E5}" sibTransId="{232BB6F2-023A-41CA-8359-82F342470573}"/>
    <dgm:cxn modelId="{10CFBC43-BC6D-48FA-8A4A-3E5ED7FA7579}" srcId="{B7BC1DA7-B052-4110-821B-9341D5BEDAF5}" destId="{100D616F-53F0-491C-BA06-998708408C11}" srcOrd="2" destOrd="0" parTransId="{EC8B38A1-B4B0-4E2B-8C88-F7B0679D8968}" sibTransId="{AD9DA7D4-9B72-4E19-90FF-948365430317}"/>
    <dgm:cxn modelId="{412D7368-0A40-4D0A-A5F5-DD195F0608B2}" srcId="{B7BC1DA7-B052-4110-821B-9341D5BEDAF5}" destId="{33B9BC56-9BCF-4886-8B83-0F49E8114FA1}" srcOrd="0" destOrd="0" parTransId="{5EAF6291-B1EB-4BA0-9794-F2BF19D61809}" sibTransId="{C93B6F4E-B6C0-4FC8-8CCD-9AEE06F5DC53}"/>
    <dgm:cxn modelId="{1F0FED6B-C429-44EC-B515-8221935CA3D4}" type="presOf" srcId="{DD1DE67B-97D1-4157-B678-7C5CF389F446}" destId="{8A1CADFB-8ADC-4085-9EC2-8E227487F14A}" srcOrd="0" destOrd="0" presId="urn:microsoft.com/office/officeart/2008/layout/AlternatingHexagons"/>
    <dgm:cxn modelId="{F7277672-9144-4D96-AB72-98E644760B0E}" srcId="{33B9BC56-9BCF-4886-8B83-0F49E8114FA1}" destId="{3D47F62B-F39E-4397-B5F9-403AE727043E}" srcOrd="0" destOrd="0" parTransId="{84CC9251-971F-45EE-AB59-D6EDA74CA9C2}" sibTransId="{BC333877-DBCF-4BF4-94CE-FB491902FD69}"/>
    <dgm:cxn modelId="{51EE2C58-EB58-47AF-A0B6-5A3EB76A919C}" type="presOf" srcId="{63586C0A-DEE5-459F-B2D9-F873AF4F4F3D}" destId="{3DF3020D-0815-4C84-8172-3CEF47937362}" srcOrd="0" destOrd="0" presId="urn:microsoft.com/office/officeart/2008/layout/AlternatingHexagons"/>
    <dgm:cxn modelId="{5E806E5A-C2D7-4177-ACA1-726FA8208DA1}" type="presOf" srcId="{B7BC1DA7-B052-4110-821B-9341D5BEDAF5}" destId="{3C7A4095-B56C-45E5-BCAC-DB53E8AABFDC}" srcOrd="0" destOrd="0" presId="urn:microsoft.com/office/officeart/2008/layout/AlternatingHexagons"/>
    <dgm:cxn modelId="{5BE59097-1870-4D4B-84DA-FB3A45B4AA01}" type="presOf" srcId="{03AE4D22-E61D-4007-B58B-5DE53F219E0A}" destId="{FEBC7357-BDD7-4CEB-8D21-A622B3815778}" srcOrd="0" destOrd="0" presId="urn:microsoft.com/office/officeart/2008/layout/AlternatingHexagons"/>
    <dgm:cxn modelId="{B83ED8A5-0D34-4516-989F-4A244C54FEA2}" type="presOf" srcId="{3D47F62B-F39E-4397-B5F9-403AE727043E}" destId="{E3A215E6-4E39-487B-B767-7383099D237C}" srcOrd="0" destOrd="0" presId="urn:microsoft.com/office/officeart/2008/layout/AlternatingHexagons"/>
    <dgm:cxn modelId="{FD4621AE-7C5B-41F9-B92E-7F7644D25661}" type="presOf" srcId="{C0D837A4-D293-4539-A8CF-02C1A92E1CCA}" destId="{3639BB9F-C21C-4CB7-B49F-953B2D7F1DEE}" srcOrd="0" destOrd="0" presId="urn:microsoft.com/office/officeart/2008/layout/AlternatingHexagons"/>
    <dgm:cxn modelId="{1372A7B3-B56C-43DA-A58B-16FA2630A5DA}" type="presOf" srcId="{100D616F-53F0-491C-BA06-998708408C11}" destId="{56F022BC-77B8-4038-A686-32099A0774BB}" srcOrd="0" destOrd="0" presId="urn:microsoft.com/office/officeart/2008/layout/AlternatingHexagons"/>
    <dgm:cxn modelId="{49BFD0B8-5738-4BCA-8558-BB27B613A05E}" type="presOf" srcId="{33B9BC56-9BCF-4886-8B83-0F49E8114FA1}" destId="{03C736A6-793F-4D75-8EFE-25676E743BFB}" srcOrd="0" destOrd="0" presId="urn:microsoft.com/office/officeart/2008/layout/AlternatingHexagons"/>
    <dgm:cxn modelId="{FA6016FA-3924-4C6E-B9EA-38D14CB0FDD9}" type="presOf" srcId="{AD9DA7D4-9B72-4E19-90FF-948365430317}" destId="{42BEB101-D9BB-445F-9F04-17453A0D195D}" srcOrd="0" destOrd="0" presId="urn:microsoft.com/office/officeart/2008/layout/AlternatingHexagons"/>
    <dgm:cxn modelId="{B95E72FA-AAC1-4276-9139-E88A26B7E5F0}" type="presOf" srcId="{C93B6F4E-B6C0-4FC8-8CCD-9AEE06F5DC53}" destId="{1719F0A1-BD7C-47F3-8AD0-D7CAA75140ED}" srcOrd="0" destOrd="0" presId="urn:microsoft.com/office/officeart/2008/layout/AlternatingHexagons"/>
    <dgm:cxn modelId="{9A1D3957-66BB-4CAF-863C-5EE74F0BB5B4}" type="presParOf" srcId="{3C7A4095-B56C-45E5-BCAC-DB53E8AABFDC}" destId="{7281C290-84D3-43F7-A944-36AD75D78582}" srcOrd="0" destOrd="0" presId="urn:microsoft.com/office/officeart/2008/layout/AlternatingHexagons"/>
    <dgm:cxn modelId="{0BAE7204-BFE5-4C1C-BFAA-7B1A67A5FC72}" type="presParOf" srcId="{7281C290-84D3-43F7-A944-36AD75D78582}" destId="{03C736A6-793F-4D75-8EFE-25676E743BFB}" srcOrd="0" destOrd="0" presId="urn:microsoft.com/office/officeart/2008/layout/AlternatingHexagons"/>
    <dgm:cxn modelId="{220EDF6F-1687-4386-971C-79B6982D6E90}" type="presParOf" srcId="{7281C290-84D3-43F7-A944-36AD75D78582}" destId="{E3A215E6-4E39-487B-B767-7383099D237C}" srcOrd="1" destOrd="0" presId="urn:microsoft.com/office/officeart/2008/layout/AlternatingHexagons"/>
    <dgm:cxn modelId="{15DE4C24-7315-4C7E-867E-8418050315FC}" type="presParOf" srcId="{7281C290-84D3-43F7-A944-36AD75D78582}" destId="{7A9F855C-C970-416C-A165-F1EBC55E7633}" srcOrd="2" destOrd="0" presId="urn:microsoft.com/office/officeart/2008/layout/AlternatingHexagons"/>
    <dgm:cxn modelId="{4FCACAA9-9DBE-49D2-9674-DCA721727B6D}" type="presParOf" srcId="{7281C290-84D3-43F7-A944-36AD75D78582}" destId="{C065123F-9F5B-44F2-93CD-5B413CDB5EBC}" srcOrd="3" destOrd="0" presId="urn:microsoft.com/office/officeart/2008/layout/AlternatingHexagons"/>
    <dgm:cxn modelId="{858FDC21-54E3-4618-8A13-921D1C1D4D2C}" type="presParOf" srcId="{7281C290-84D3-43F7-A944-36AD75D78582}" destId="{1719F0A1-BD7C-47F3-8AD0-D7CAA75140ED}" srcOrd="4" destOrd="0" presId="urn:microsoft.com/office/officeart/2008/layout/AlternatingHexagons"/>
    <dgm:cxn modelId="{AD8F79FF-3D68-41CC-A5FF-34F723920C1B}" type="presParOf" srcId="{3C7A4095-B56C-45E5-BCAC-DB53E8AABFDC}" destId="{87D9810D-6394-4D8B-9683-A8C58FC8C3C6}" srcOrd="1" destOrd="0" presId="urn:microsoft.com/office/officeart/2008/layout/AlternatingHexagons"/>
    <dgm:cxn modelId="{CA95534E-F420-4E26-87DE-DFD8E3B84002}" type="presParOf" srcId="{3C7A4095-B56C-45E5-BCAC-DB53E8AABFDC}" destId="{4D8B177A-A14B-4EC7-8F26-05D53A58D7E0}" srcOrd="2" destOrd="0" presId="urn:microsoft.com/office/officeart/2008/layout/AlternatingHexagons"/>
    <dgm:cxn modelId="{7B98F127-20EF-4C38-A707-EF3E0B2BE6DB}" type="presParOf" srcId="{4D8B177A-A14B-4EC7-8F26-05D53A58D7E0}" destId="{3639BB9F-C21C-4CB7-B49F-953B2D7F1DEE}" srcOrd="0" destOrd="0" presId="urn:microsoft.com/office/officeart/2008/layout/AlternatingHexagons"/>
    <dgm:cxn modelId="{D20DB383-EA8A-4924-9DA1-E5949437704B}" type="presParOf" srcId="{4D8B177A-A14B-4EC7-8F26-05D53A58D7E0}" destId="{8A1CADFB-8ADC-4085-9EC2-8E227487F14A}" srcOrd="1" destOrd="0" presId="urn:microsoft.com/office/officeart/2008/layout/AlternatingHexagons"/>
    <dgm:cxn modelId="{510F14F4-1DE8-4549-AAB1-A102686D90B1}" type="presParOf" srcId="{4D8B177A-A14B-4EC7-8F26-05D53A58D7E0}" destId="{9436E0FF-BC7E-4ED2-B259-D79703C1014A}" srcOrd="2" destOrd="0" presId="urn:microsoft.com/office/officeart/2008/layout/AlternatingHexagons"/>
    <dgm:cxn modelId="{B18BA16A-264A-466A-B661-6EDAB17EA2E7}" type="presParOf" srcId="{4D8B177A-A14B-4EC7-8F26-05D53A58D7E0}" destId="{9573E15E-BBC8-40B6-8EE9-48174C57A0F9}" srcOrd="3" destOrd="0" presId="urn:microsoft.com/office/officeart/2008/layout/AlternatingHexagons"/>
    <dgm:cxn modelId="{1D36A9A9-E40C-4E07-9FC7-35B3597FC1C3}" type="presParOf" srcId="{4D8B177A-A14B-4EC7-8F26-05D53A58D7E0}" destId="{3DF3020D-0815-4C84-8172-3CEF47937362}" srcOrd="4" destOrd="0" presId="urn:microsoft.com/office/officeart/2008/layout/AlternatingHexagons"/>
    <dgm:cxn modelId="{C6F61C2B-10A6-481F-9D41-793BEA6297B7}" type="presParOf" srcId="{3C7A4095-B56C-45E5-BCAC-DB53E8AABFDC}" destId="{D16E06E7-61EE-4B1B-BB53-2040889A9EE0}" srcOrd="3" destOrd="0" presId="urn:microsoft.com/office/officeart/2008/layout/AlternatingHexagons"/>
    <dgm:cxn modelId="{627857D3-5B23-415A-BEE8-A0C75E604726}" type="presParOf" srcId="{3C7A4095-B56C-45E5-BCAC-DB53E8AABFDC}" destId="{03B81FD5-6B42-4016-8202-DD00D7778929}" srcOrd="4" destOrd="0" presId="urn:microsoft.com/office/officeart/2008/layout/AlternatingHexagons"/>
    <dgm:cxn modelId="{A82B4A6E-20A2-4406-86BC-23369A269B0A}" type="presParOf" srcId="{03B81FD5-6B42-4016-8202-DD00D7778929}" destId="{56F022BC-77B8-4038-A686-32099A0774BB}" srcOrd="0" destOrd="0" presId="urn:microsoft.com/office/officeart/2008/layout/AlternatingHexagons"/>
    <dgm:cxn modelId="{A120306A-3A01-40DC-A063-BECE6C7D1A88}" type="presParOf" srcId="{03B81FD5-6B42-4016-8202-DD00D7778929}" destId="{FEBC7357-BDD7-4CEB-8D21-A622B3815778}" srcOrd="1" destOrd="0" presId="urn:microsoft.com/office/officeart/2008/layout/AlternatingHexagons"/>
    <dgm:cxn modelId="{9E8EEA71-3FB9-444B-BF94-D652D23FAED7}" type="presParOf" srcId="{03B81FD5-6B42-4016-8202-DD00D7778929}" destId="{4CA301C6-4C7B-410F-8CF7-089FF265E43A}" srcOrd="2" destOrd="0" presId="urn:microsoft.com/office/officeart/2008/layout/AlternatingHexagons"/>
    <dgm:cxn modelId="{8C1CEC6F-C51D-43C5-A5A6-8A735E78B389}" type="presParOf" srcId="{03B81FD5-6B42-4016-8202-DD00D7778929}" destId="{67E89CFE-DDD7-48AD-B4C7-72EBADF13180}" srcOrd="3" destOrd="0" presId="urn:microsoft.com/office/officeart/2008/layout/AlternatingHexagons"/>
    <dgm:cxn modelId="{B72D4EEE-CBD6-4D0F-803B-944F858C94A8}" type="presParOf" srcId="{03B81FD5-6B42-4016-8202-DD00D7778929}" destId="{42BEB101-D9BB-445F-9F04-17453A0D195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736A6-793F-4D75-8EFE-25676E743BFB}">
      <dsp:nvSpPr>
        <dsp:cNvPr id="0" name=""/>
        <dsp:cNvSpPr/>
      </dsp:nvSpPr>
      <dsp:spPr>
        <a:xfrm rot="5400000">
          <a:off x="2639924" y="96971"/>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b-NO" sz="1400" kern="1200" dirty="0"/>
            <a:t>PORTS</a:t>
          </a:r>
          <a:endParaRPr lang="en-US" sz="1400" kern="1200" dirty="0"/>
        </a:p>
      </dsp:txBody>
      <dsp:txXfrm rot="-5400000">
        <a:off x="2933609" y="229971"/>
        <a:ext cx="876846" cy="1007868"/>
      </dsp:txXfrm>
    </dsp:sp>
    <dsp:sp modelId="{E3A215E6-4E39-487B-B767-7383099D237C}">
      <dsp:nvSpPr>
        <dsp:cNvPr id="0" name=""/>
        <dsp:cNvSpPr/>
      </dsp:nvSpPr>
      <dsp:spPr>
        <a:xfrm>
          <a:off x="4047622" y="294640"/>
          <a:ext cx="1634065" cy="878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nb-NO" sz="1400" kern="1200" dirty="0"/>
            <a:t>Memory</a:t>
          </a:r>
          <a:endParaRPr lang="en-US" sz="1400" kern="1200" dirty="0"/>
        </a:p>
      </dsp:txBody>
      <dsp:txXfrm>
        <a:off x="4047622" y="294640"/>
        <a:ext cx="1634065" cy="878529"/>
      </dsp:txXfrm>
    </dsp:sp>
    <dsp:sp modelId="{1719F0A1-BD7C-47F3-8AD0-D7CAA75140ED}">
      <dsp:nvSpPr>
        <dsp:cNvPr id="0" name=""/>
        <dsp:cNvSpPr/>
      </dsp:nvSpPr>
      <dsp:spPr>
        <a:xfrm rot="5400000">
          <a:off x="1264147" y="96971"/>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57832" y="229971"/>
        <a:ext cx="876846" cy="1007868"/>
      </dsp:txXfrm>
    </dsp:sp>
    <dsp:sp modelId="{3639BB9F-C21C-4CB7-B49F-953B2D7F1DEE}">
      <dsp:nvSpPr>
        <dsp:cNvPr id="0" name=""/>
        <dsp:cNvSpPr/>
      </dsp:nvSpPr>
      <dsp:spPr>
        <a:xfrm rot="5400000">
          <a:off x="1949400" y="1339798"/>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b-NO" sz="1400" kern="1200" dirty="0"/>
            <a:t>Video Memory</a:t>
          </a:r>
          <a:endParaRPr lang="en-US" sz="1400" kern="1200" dirty="0"/>
        </a:p>
      </dsp:txBody>
      <dsp:txXfrm rot="-5400000">
        <a:off x="2243085" y="1472798"/>
        <a:ext cx="876846" cy="1007868"/>
      </dsp:txXfrm>
    </dsp:sp>
    <dsp:sp modelId="{8A1CADFB-8ADC-4085-9EC2-8E227487F14A}">
      <dsp:nvSpPr>
        <dsp:cNvPr id="0" name=""/>
        <dsp:cNvSpPr/>
      </dsp:nvSpPr>
      <dsp:spPr>
        <a:xfrm>
          <a:off x="410509" y="1537467"/>
          <a:ext cx="1581353" cy="878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nb-NO" sz="1400" kern="1200" dirty="0"/>
            <a:t>Speed</a:t>
          </a:r>
          <a:endParaRPr lang="en-US" sz="1400" kern="1200" dirty="0"/>
        </a:p>
      </dsp:txBody>
      <dsp:txXfrm>
        <a:off x="410509" y="1537467"/>
        <a:ext cx="1581353" cy="878529"/>
      </dsp:txXfrm>
    </dsp:sp>
    <dsp:sp modelId="{3DF3020D-0815-4C84-8172-3CEF47937362}">
      <dsp:nvSpPr>
        <dsp:cNvPr id="0" name=""/>
        <dsp:cNvSpPr/>
      </dsp:nvSpPr>
      <dsp:spPr>
        <a:xfrm rot="5400000">
          <a:off x="3325178" y="1339798"/>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18863" y="1472798"/>
        <a:ext cx="876846" cy="1007868"/>
      </dsp:txXfrm>
    </dsp:sp>
    <dsp:sp modelId="{56F022BC-77B8-4038-A686-32099A0774BB}">
      <dsp:nvSpPr>
        <dsp:cNvPr id="0" name=""/>
        <dsp:cNvSpPr/>
      </dsp:nvSpPr>
      <dsp:spPr>
        <a:xfrm rot="5400000">
          <a:off x="2639924" y="2582625"/>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b-NO" sz="1400" kern="1200" dirty="0"/>
            <a:t>Storage</a:t>
          </a:r>
          <a:endParaRPr lang="en-US" sz="1400" kern="1200" dirty="0"/>
        </a:p>
      </dsp:txBody>
      <dsp:txXfrm rot="-5400000">
        <a:off x="2933609" y="2715625"/>
        <a:ext cx="876846" cy="1007868"/>
      </dsp:txXfrm>
    </dsp:sp>
    <dsp:sp modelId="{FEBC7357-BDD7-4CEB-8D21-A622B3815778}">
      <dsp:nvSpPr>
        <dsp:cNvPr id="0" name=""/>
        <dsp:cNvSpPr/>
      </dsp:nvSpPr>
      <dsp:spPr>
        <a:xfrm>
          <a:off x="4047622" y="2780294"/>
          <a:ext cx="1634065" cy="878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nb-NO" sz="1400" kern="1200" dirty="0"/>
            <a:t>CPU</a:t>
          </a:r>
          <a:endParaRPr lang="en-US" sz="1400" kern="1200" dirty="0"/>
        </a:p>
      </dsp:txBody>
      <dsp:txXfrm>
        <a:off x="4047622" y="2780294"/>
        <a:ext cx="1634065" cy="878529"/>
      </dsp:txXfrm>
    </dsp:sp>
    <dsp:sp modelId="{42BEB101-D9BB-445F-9F04-17453A0D195D}">
      <dsp:nvSpPr>
        <dsp:cNvPr id="0" name=""/>
        <dsp:cNvSpPr/>
      </dsp:nvSpPr>
      <dsp:spPr>
        <a:xfrm rot="5400000">
          <a:off x="1264147" y="2582625"/>
          <a:ext cx="1464216" cy="127386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57832" y="2715625"/>
        <a:ext cx="876846" cy="100786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xfrm>
            <a:off x="1" y="0"/>
            <a:ext cx="2955925" cy="494667"/>
          </a:xfrm>
          <a:prstGeom prst="rect">
            <a:avLst/>
          </a:prstGeom>
          <a:noFill/>
          <a:ln>
            <a:noFill/>
          </a:ln>
        </p:spPr>
        <p:txBody>
          <a:bodyPr vert="horz" wrap="square" lIns="95710" tIns="47855" rIns="95710" bIns="47855" numCol="1" anchor="t" anchorCtr="0" compatLnSpc="1">
            <a:prstTxWarp prst="textNoShape">
              <a:avLst/>
            </a:prstTxWarp>
          </a:bodyPr>
          <a:lstStyle>
            <a:lvl1pPr defTabSz="957263">
              <a:defRPr sz="1300">
                <a:latin typeface="Arial" pitchFamily="34" charset="0"/>
              </a:defRPr>
            </a:lvl1pPr>
          </a:lstStyle>
          <a:p>
            <a:pPr>
              <a:defRPr/>
            </a:pPr>
            <a:endParaRPr lang="en-US"/>
          </a:p>
        </p:txBody>
      </p:sp>
      <p:sp>
        <p:nvSpPr>
          <p:cNvPr id="171011" name="Rectangle 3"/>
          <p:cNvSpPr>
            <a:spLocks noGrp="1" noChangeArrowheads="1"/>
          </p:cNvSpPr>
          <p:nvPr>
            <p:ph type="dt" sz="quarter" idx="1"/>
          </p:nvPr>
        </p:nvSpPr>
        <p:spPr bwMode="auto">
          <a:xfrm>
            <a:off x="3862389" y="0"/>
            <a:ext cx="2955925" cy="494667"/>
          </a:xfrm>
          <a:prstGeom prst="rect">
            <a:avLst/>
          </a:prstGeom>
          <a:noFill/>
          <a:ln>
            <a:noFill/>
          </a:ln>
        </p:spPr>
        <p:txBody>
          <a:bodyPr vert="horz" wrap="square" lIns="95710" tIns="47855" rIns="95710" bIns="47855" numCol="1" anchor="t" anchorCtr="0" compatLnSpc="1">
            <a:prstTxWarp prst="textNoShape">
              <a:avLst/>
            </a:prstTxWarp>
          </a:bodyPr>
          <a:lstStyle>
            <a:lvl1pPr algn="r" defTabSz="957263">
              <a:defRPr sz="1300">
                <a:latin typeface="Arial" pitchFamily="34" charset="0"/>
              </a:defRPr>
            </a:lvl1pPr>
          </a:lstStyle>
          <a:p>
            <a:pPr>
              <a:defRPr/>
            </a:pPr>
            <a:endParaRPr lang="en-US"/>
          </a:p>
        </p:txBody>
      </p:sp>
      <p:sp>
        <p:nvSpPr>
          <p:cNvPr id="171012" name="Rectangle 4"/>
          <p:cNvSpPr>
            <a:spLocks noGrp="1" noChangeArrowheads="1"/>
          </p:cNvSpPr>
          <p:nvPr>
            <p:ph type="ftr" sz="quarter" idx="2"/>
          </p:nvPr>
        </p:nvSpPr>
        <p:spPr bwMode="auto">
          <a:xfrm>
            <a:off x="1" y="9422448"/>
            <a:ext cx="2955925" cy="494667"/>
          </a:xfrm>
          <a:prstGeom prst="rect">
            <a:avLst/>
          </a:prstGeom>
          <a:noFill/>
          <a:ln>
            <a:noFill/>
          </a:ln>
        </p:spPr>
        <p:txBody>
          <a:bodyPr vert="horz" wrap="square" lIns="95710" tIns="47855" rIns="95710" bIns="47855" numCol="1" anchor="b" anchorCtr="0" compatLnSpc="1">
            <a:prstTxWarp prst="textNoShape">
              <a:avLst/>
            </a:prstTxWarp>
          </a:bodyPr>
          <a:lstStyle>
            <a:lvl1pPr defTabSz="957263">
              <a:defRPr sz="1300">
                <a:latin typeface="Arial" pitchFamily="34" charset="0"/>
              </a:defRPr>
            </a:lvl1pPr>
          </a:lstStyle>
          <a:p>
            <a:pPr>
              <a:defRPr/>
            </a:pPr>
            <a:endParaRPr lang="en-US"/>
          </a:p>
        </p:txBody>
      </p:sp>
      <p:sp>
        <p:nvSpPr>
          <p:cNvPr id="171013" name="Rectangle 5"/>
          <p:cNvSpPr>
            <a:spLocks noGrp="1" noChangeArrowheads="1"/>
          </p:cNvSpPr>
          <p:nvPr>
            <p:ph type="sldNum" sz="quarter" idx="3"/>
          </p:nvPr>
        </p:nvSpPr>
        <p:spPr bwMode="auto">
          <a:xfrm>
            <a:off x="3862389" y="9422448"/>
            <a:ext cx="2955925" cy="494667"/>
          </a:xfrm>
          <a:prstGeom prst="rect">
            <a:avLst/>
          </a:prstGeom>
          <a:noFill/>
          <a:ln>
            <a:noFill/>
          </a:ln>
        </p:spPr>
        <p:txBody>
          <a:bodyPr vert="horz" wrap="square" lIns="95710" tIns="47855" rIns="95710" bIns="47855" numCol="1" anchor="b" anchorCtr="0" compatLnSpc="1">
            <a:prstTxWarp prst="textNoShape">
              <a:avLst/>
            </a:prstTxWarp>
          </a:bodyPr>
          <a:lstStyle>
            <a:lvl1pPr algn="r" defTabSz="957263">
              <a:defRPr sz="1300">
                <a:latin typeface="Arial" pitchFamily="34" charset="0"/>
              </a:defRPr>
            </a:lvl1pPr>
          </a:lstStyle>
          <a:p>
            <a:pPr>
              <a:defRPr/>
            </a:pPr>
            <a:fld id="{899899A7-F1FD-4480-880E-D8F405D55C14}" type="slidenum">
              <a:rPr lang="da-DK"/>
              <a:pPr>
                <a:defRPr/>
              </a:pPr>
              <a:t>‹#›</a:t>
            </a:fld>
            <a:endParaRPr lang="da-DK"/>
          </a:p>
        </p:txBody>
      </p:sp>
    </p:spTree>
    <p:extLst>
      <p:ext uri="{BB962C8B-B14F-4D97-AF65-F5344CB8AC3E}">
        <p14:creationId xmlns:p14="http://schemas.microsoft.com/office/powerpoint/2010/main" val="219406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2955925" cy="494667"/>
          </a:xfrm>
          <a:prstGeom prst="rect">
            <a:avLst/>
          </a:prstGeom>
          <a:noFill/>
          <a:ln>
            <a:noFill/>
          </a:ln>
        </p:spPr>
        <p:txBody>
          <a:bodyPr vert="horz" wrap="square" lIns="95710" tIns="47855" rIns="95710" bIns="47855" numCol="1" anchor="t" anchorCtr="0" compatLnSpc="1">
            <a:prstTxWarp prst="textNoShape">
              <a:avLst/>
            </a:prstTxWarp>
          </a:bodyPr>
          <a:lstStyle>
            <a:lvl1pPr defTabSz="957263">
              <a:defRPr sz="1300">
                <a:latin typeface="Arial" pitchFamily="34" charset="0"/>
              </a:defRPr>
            </a:lvl1pPr>
          </a:lstStyle>
          <a:p>
            <a:pPr>
              <a:defRPr/>
            </a:pPr>
            <a:endParaRPr lang="en-US"/>
          </a:p>
        </p:txBody>
      </p:sp>
      <p:sp>
        <p:nvSpPr>
          <p:cNvPr id="4099" name="Rectangle 3"/>
          <p:cNvSpPr>
            <a:spLocks noGrp="1" noChangeArrowheads="1"/>
          </p:cNvSpPr>
          <p:nvPr>
            <p:ph type="dt" idx="1"/>
          </p:nvPr>
        </p:nvSpPr>
        <p:spPr bwMode="auto">
          <a:xfrm>
            <a:off x="3862389" y="0"/>
            <a:ext cx="2955925" cy="494667"/>
          </a:xfrm>
          <a:prstGeom prst="rect">
            <a:avLst/>
          </a:prstGeom>
          <a:noFill/>
          <a:ln>
            <a:noFill/>
          </a:ln>
        </p:spPr>
        <p:txBody>
          <a:bodyPr vert="horz" wrap="square" lIns="95710" tIns="47855" rIns="95710" bIns="47855" numCol="1" anchor="t" anchorCtr="0" compatLnSpc="1">
            <a:prstTxWarp prst="textNoShape">
              <a:avLst/>
            </a:prstTxWarp>
          </a:bodyPr>
          <a:lstStyle>
            <a:lvl1pPr algn="r" defTabSz="957263">
              <a:defRPr sz="1300">
                <a:latin typeface="Arial" pitchFamily="34"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1038" y="4710432"/>
            <a:ext cx="5457825" cy="4463097"/>
          </a:xfrm>
          <a:prstGeom prst="rect">
            <a:avLst/>
          </a:prstGeom>
          <a:noFill/>
          <a:ln>
            <a:noFill/>
          </a:ln>
        </p:spPr>
        <p:txBody>
          <a:bodyPr vert="horz" wrap="square" lIns="95710" tIns="47855" rIns="95710" bIns="47855" numCol="1" anchor="t" anchorCtr="0" compatLnSpc="1">
            <a:prstTxWarp prst="textNoShape">
              <a:avLst/>
            </a:prstTxWarp>
          </a:bodyPr>
          <a:lstStyle/>
          <a:p>
            <a:pPr lvl="0"/>
            <a:r>
              <a:rPr lang="da-DK" noProof="0"/>
              <a:t>Click to edit Master text styles</a:t>
            </a:r>
          </a:p>
          <a:p>
            <a:pPr lvl="1"/>
            <a:r>
              <a:rPr lang="da-DK" noProof="0"/>
              <a:t>Second level</a:t>
            </a:r>
          </a:p>
          <a:p>
            <a:pPr lvl="2"/>
            <a:r>
              <a:rPr lang="da-DK" noProof="0"/>
              <a:t>Third level</a:t>
            </a:r>
          </a:p>
          <a:p>
            <a:pPr lvl="3"/>
            <a:r>
              <a:rPr lang="da-DK" noProof="0"/>
              <a:t>Fourth level</a:t>
            </a:r>
          </a:p>
          <a:p>
            <a:pPr lvl="4"/>
            <a:r>
              <a:rPr lang="da-DK" noProof="0"/>
              <a:t>Fifth level</a:t>
            </a:r>
          </a:p>
        </p:txBody>
      </p:sp>
      <p:sp>
        <p:nvSpPr>
          <p:cNvPr id="4102" name="Rectangle 6"/>
          <p:cNvSpPr>
            <a:spLocks noGrp="1" noChangeArrowheads="1"/>
          </p:cNvSpPr>
          <p:nvPr>
            <p:ph type="ftr" sz="quarter" idx="4"/>
          </p:nvPr>
        </p:nvSpPr>
        <p:spPr bwMode="auto">
          <a:xfrm>
            <a:off x="1" y="9422448"/>
            <a:ext cx="2955925" cy="494667"/>
          </a:xfrm>
          <a:prstGeom prst="rect">
            <a:avLst/>
          </a:prstGeom>
          <a:noFill/>
          <a:ln>
            <a:noFill/>
          </a:ln>
        </p:spPr>
        <p:txBody>
          <a:bodyPr vert="horz" wrap="square" lIns="95710" tIns="47855" rIns="95710" bIns="47855" numCol="1" anchor="b" anchorCtr="0" compatLnSpc="1">
            <a:prstTxWarp prst="textNoShape">
              <a:avLst/>
            </a:prstTxWarp>
          </a:bodyPr>
          <a:lstStyle>
            <a:lvl1pPr defTabSz="957263">
              <a:defRPr sz="1300">
                <a:latin typeface="Arial" pitchFamily="34" charset="0"/>
              </a:defRPr>
            </a:lvl1pPr>
          </a:lstStyle>
          <a:p>
            <a:pPr>
              <a:defRPr/>
            </a:pPr>
            <a:endParaRPr lang="en-US"/>
          </a:p>
        </p:txBody>
      </p:sp>
      <p:sp>
        <p:nvSpPr>
          <p:cNvPr id="4103" name="Rectangle 7"/>
          <p:cNvSpPr>
            <a:spLocks noGrp="1" noChangeArrowheads="1"/>
          </p:cNvSpPr>
          <p:nvPr>
            <p:ph type="sldNum" sz="quarter" idx="5"/>
          </p:nvPr>
        </p:nvSpPr>
        <p:spPr bwMode="auto">
          <a:xfrm>
            <a:off x="3862389" y="9422448"/>
            <a:ext cx="2955925" cy="494667"/>
          </a:xfrm>
          <a:prstGeom prst="rect">
            <a:avLst/>
          </a:prstGeom>
          <a:noFill/>
          <a:ln>
            <a:noFill/>
          </a:ln>
        </p:spPr>
        <p:txBody>
          <a:bodyPr vert="horz" wrap="square" lIns="95710" tIns="47855" rIns="95710" bIns="47855" numCol="1" anchor="b" anchorCtr="0" compatLnSpc="1">
            <a:prstTxWarp prst="textNoShape">
              <a:avLst/>
            </a:prstTxWarp>
          </a:bodyPr>
          <a:lstStyle>
            <a:lvl1pPr algn="r" defTabSz="957263">
              <a:defRPr sz="1300">
                <a:latin typeface="Arial" pitchFamily="34" charset="0"/>
              </a:defRPr>
            </a:lvl1pPr>
          </a:lstStyle>
          <a:p>
            <a:pPr>
              <a:defRPr/>
            </a:pPr>
            <a:fld id="{149CEF60-E910-4B95-B195-2FEAF8F8DB79}" type="slidenum">
              <a:rPr lang="da-DK"/>
              <a:pPr>
                <a:defRPr/>
              </a:pPr>
              <a:t>‹#›</a:t>
            </a:fld>
            <a:endParaRPr lang="da-DK"/>
          </a:p>
        </p:txBody>
      </p:sp>
    </p:spTree>
    <p:extLst>
      <p:ext uri="{BB962C8B-B14F-4D97-AF65-F5344CB8AC3E}">
        <p14:creationId xmlns:p14="http://schemas.microsoft.com/office/powerpoint/2010/main" val="39350767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106363" y="744538"/>
            <a:ext cx="6608762" cy="3717925"/>
          </a:xfrm>
          <a:ln/>
        </p:spPr>
      </p:sp>
      <p:sp>
        <p:nvSpPr>
          <p:cNvPr id="57346"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89836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75734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84884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314416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17</a:t>
            </a:fld>
            <a:endParaRPr lang="da-DK"/>
          </a:p>
        </p:txBody>
      </p:sp>
    </p:spTree>
    <p:extLst>
      <p:ext uri="{BB962C8B-B14F-4D97-AF65-F5344CB8AC3E}">
        <p14:creationId xmlns:p14="http://schemas.microsoft.com/office/powerpoint/2010/main" val="83067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79528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19</a:t>
            </a:fld>
            <a:endParaRPr lang="da-DK"/>
          </a:p>
        </p:txBody>
      </p:sp>
    </p:spTree>
    <p:extLst>
      <p:ext uri="{BB962C8B-B14F-4D97-AF65-F5344CB8AC3E}">
        <p14:creationId xmlns:p14="http://schemas.microsoft.com/office/powerpoint/2010/main" val="1630721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21</a:t>
            </a:fld>
            <a:endParaRPr lang="da-DK"/>
          </a:p>
        </p:txBody>
      </p:sp>
    </p:spTree>
    <p:extLst>
      <p:ext uri="{BB962C8B-B14F-4D97-AF65-F5344CB8AC3E}">
        <p14:creationId xmlns:p14="http://schemas.microsoft.com/office/powerpoint/2010/main" val="270610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252570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23</a:t>
            </a:fld>
            <a:endParaRPr lang="da-DK"/>
          </a:p>
        </p:txBody>
      </p:sp>
    </p:spTree>
    <p:extLst>
      <p:ext uri="{BB962C8B-B14F-4D97-AF65-F5344CB8AC3E}">
        <p14:creationId xmlns:p14="http://schemas.microsoft.com/office/powerpoint/2010/main" val="1846354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63512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xfrm>
            <a:off x="106363" y="744538"/>
            <a:ext cx="6608762" cy="3717925"/>
          </a:xfrm>
          <a:ln/>
        </p:spPr>
      </p:sp>
      <p:sp>
        <p:nvSpPr>
          <p:cNvPr id="61442" name="Rectangle 3"/>
          <p:cNvSpPr>
            <a:spLocks noGrp="1" noChangeArrowheads="1"/>
          </p:cNvSpPr>
          <p:nvPr>
            <p:ph type="body" idx="1"/>
          </p:nvPr>
        </p:nvSpPr>
        <p:spPr>
          <a:noFill/>
        </p:spPr>
        <p:txBody>
          <a:bodyPr/>
          <a:lstStyle/>
          <a:p>
            <a:pPr eaLnBrk="1" hangingPunct="1"/>
            <a:endParaRPr lang="sv-SE"/>
          </a:p>
        </p:txBody>
      </p:sp>
    </p:spTree>
    <p:extLst>
      <p:ext uri="{BB962C8B-B14F-4D97-AF65-F5344CB8AC3E}">
        <p14:creationId xmlns:p14="http://schemas.microsoft.com/office/powerpoint/2010/main" val="393859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74863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28</a:t>
            </a:fld>
            <a:endParaRPr lang="da-DK"/>
          </a:p>
        </p:txBody>
      </p:sp>
    </p:spTree>
    <p:extLst>
      <p:ext uri="{BB962C8B-B14F-4D97-AF65-F5344CB8AC3E}">
        <p14:creationId xmlns:p14="http://schemas.microsoft.com/office/powerpoint/2010/main" val="405784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31425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82660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66007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32</a:t>
            </a:fld>
            <a:endParaRPr lang="da-DK"/>
          </a:p>
        </p:txBody>
      </p:sp>
    </p:spTree>
    <p:extLst>
      <p:ext uri="{BB962C8B-B14F-4D97-AF65-F5344CB8AC3E}">
        <p14:creationId xmlns:p14="http://schemas.microsoft.com/office/powerpoint/2010/main" val="1385605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2336718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370051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2677566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90865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xfrm>
            <a:off x="106363" y="744538"/>
            <a:ext cx="6608762" cy="3717925"/>
          </a:xfrm>
          <a:ln/>
        </p:spPr>
      </p:sp>
      <p:sp>
        <p:nvSpPr>
          <p:cNvPr id="61442" name="Rectangle 3"/>
          <p:cNvSpPr>
            <a:spLocks noGrp="1" noChangeArrowheads="1"/>
          </p:cNvSpPr>
          <p:nvPr>
            <p:ph type="body" idx="1"/>
          </p:nvPr>
        </p:nvSpPr>
        <p:spPr>
          <a:noFill/>
        </p:spPr>
        <p:txBody>
          <a:bodyPr/>
          <a:lstStyle/>
          <a:p>
            <a:pPr eaLnBrk="1" hangingPunct="1"/>
            <a:endParaRPr lang="sv-SE"/>
          </a:p>
        </p:txBody>
      </p:sp>
    </p:spTree>
    <p:extLst>
      <p:ext uri="{BB962C8B-B14F-4D97-AF65-F5344CB8AC3E}">
        <p14:creationId xmlns:p14="http://schemas.microsoft.com/office/powerpoint/2010/main" val="1682852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40</a:t>
            </a:fld>
            <a:endParaRPr lang="da-DK"/>
          </a:p>
        </p:txBody>
      </p:sp>
    </p:spTree>
    <p:extLst>
      <p:ext uri="{BB962C8B-B14F-4D97-AF65-F5344CB8AC3E}">
        <p14:creationId xmlns:p14="http://schemas.microsoft.com/office/powerpoint/2010/main" val="2100990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854135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42</a:t>
            </a:fld>
            <a:endParaRPr lang="da-DK"/>
          </a:p>
        </p:txBody>
      </p:sp>
    </p:spTree>
    <p:extLst>
      <p:ext uri="{BB962C8B-B14F-4D97-AF65-F5344CB8AC3E}">
        <p14:creationId xmlns:p14="http://schemas.microsoft.com/office/powerpoint/2010/main" val="1960310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46</a:t>
            </a:fld>
            <a:endParaRPr lang="da-DK"/>
          </a:p>
        </p:txBody>
      </p:sp>
    </p:spTree>
    <p:extLst>
      <p:ext uri="{BB962C8B-B14F-4D97-AF65-F5344CB8AC3E}">
        <p14:creationId xmlns:p14="http://schemas.microsoft.com/office/powerpoint/2010/main" val="3121409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058922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48</a:t>
            </a:fld>
            <a:endParaRPr lang="da-DK"/>
          </a:p>
        </p:txBody>
      </p:sp>
    </p:spTree>
    <p:extLst>
      <p:ext uri="{BB962C8B-B14F-4D97-AF65-F5344CB8AC3E}">
        <p14:creationId xmlns:p14="http://schemas.microsoft.com/office/powerpoint/2010/main" val="2065845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963552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53</a:t>
            </a:fld>
            <a:endParaRPr lang="da-DK"/>
          </a:p>
        </p:txBody>
      </p:sp>
    </p:spTree>
    <p:extLst>
      <p:ext uri="{BB962C8B-B14F-4D97-AF65-F5344CB8AC3E}">
        <p14:creationId xmlns:p14="http://schemas.microsoft.com/office/powerpoint/2010/main" val="3855042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797251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1916242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203535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352023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06363" y="744538"/>
            <a:ext cx="6608762" cy="3717925"/>
          </a:xfrm>
          <a:ln/>
        </p:spPr>
      </p:sp>
      <p:sp>
        <p:nvSpPr>
          <p:cNvPr id="65538" name="Rectangle 3"/>
          <p:cNvSpPr>
            <a:spLocks noGrp="1" noChangeArrowheads="1"/>
          </p:cNvSpPr>
          <p:nvPr>
            <p:ph type="body" idx="1"/>
          </p:nvPr>
        </p:nvSpPr>
        <p:spPr>
          <a:noFill/>
        </p:spPr>
        <p:txBody>
          <a:bodyPr/>
          <a:lstStyle/>
          <a:p>
            <a:pPr eaLnBrk="1" hangingPunct="1"/>
            <a:endParaRPr lang="sv-SE" dirty="0"/>
          </a:p>
        </p:txBody>
      </p:sp>
    </p:spTree>
    <p:extLst>
      <p:ext uri="{BB962C8B-B14F-4D97-AF65-F5344CB8AC3E}">
        <p14:creationId xmlns:p14="http://schemas.microsoft.com/office/powerpoint/2010/main" val="336508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12</a:t>
            </a:fld>
            <a:endParaRPr lang="da-DK"/>
          </a:p>
        </p:txBody>
      </p:sp>
    </p:spTree>
    <p:extLst>
      <p:ext uri="{BB962C8B-B14F-4D97-AF65-F5344CB8AC3E}">
        <p14:creationId xmlns:p14="http://schemas.microsoft.com/office/powerpoint/2010/main" val="124248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9CEF60-E910-4B95-B195-2FEAF8F8DB79}" type="slidenum">
              <a:rPr lang="da-DK" smtClean="0"/>
              <a:pPr>
                <a:defRPr/>
              </a:pPr>
              <a:t>13</a:t>
            </a:fld>
            <a:endParaRPr lang="da-DK"/>
          </a:p>
        </p:txBody>
      </p:sp>
    </p:spTree>
    <p:extLst>
      <p:ext uri="{BB962C8B-B14F-4D97-AF65-F5344CB8AC3E}">
        <p14:creationId xmlns:p14="http://schemas.microsoft.com/office/powerpoint/2010/main" val="3544014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sp>
        <p:nvSpPr>
          <p:cNvPr id="2" name="Line 17"/>
          <p:cNvSpPr>
            <a:spLocks noChangeShapeType="1"/>
          </p:cNvSpPr>
          <p:nvPr/>
        </p:nvSpPr>
        <p:spPr bwMode="auto">
          <a:xfrm>
            <a:off x="719667" y="6632576"/>
            <a:ext cx="0" cy="144463"/>
          </a:xfrm>
          <a:prstGeom prst="line">
            <a:avLst/>
          </a:prstGeom>
          <a:noFill/>
          <a:ln w="12700">
            <a:solidFill>
              <a:srgbClr val="5A5A5A"/>
            </a:solidFill>
            <a:round/>
            <a:headEnd/>
            <a:tailEnd/>
          </a:ln>
        </p:spPr>
        <p:txBody>
          <a:bodyPr/>
          <a:lstStyle/>
          <a:p>
            <a:pPr>
              <a:defRPr/>
            </a:pPr>
            <a:endParaRPr lang="en-US" sz="800"/>
          </a:p>
        </p:txBody>
      </p:sp>
      <p:sp>
        <p:nvSpPr>
          <p:cNvPr id="4" name="Rectangle 4"/>
          <p:cNvSpPr>
            <a:spLocks noGrp="1" noChangeArrowheads="1"/>
          </p:cNvSpPr>
          <p:nvPr>
            <p:ph type="dt" sz="half" idx="10"/>
          </p:nvPr>
        </p:nvSpPr>
        <p:spPr/>
        <p:txBody>
          <a:bodyPr/>
          <a:lstStyle>
            <a:lvl1pPr>
              <a:defRPr sz="800">
                <a:solidFill>
                  <a:srgbClr val="5A5A5A"/>
                </a:solidFill>
              </a:defRPr>
            </a:lvl1pPr>
          </a:lstStyle>
          <a:p>
            <a:pPr>
              <a:defRPr/>
            </a:pPr>
            <a:fld id="{00E7C834-FC6E-498E-8CFF-E707384B0458}" type="datetime1">
              <a:rPr lang="da-DK" smtClean="0"/>
              <a:t>02-11-2022</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da-DK"/>
          </a:p>
        </p:txBody>
      </p:sp>
      <p:sp>
        <p:nvSpPr>
          <p:cNvPr id="6" name="Rectangle 6"/>
          <p:cNvSpPr>
            <a:spLocks noGrp="1" noChangeArrowheads="1"/>
          </p:cNvSpPr>
          <p:nvPr>
            <p:ph type="sldNum" sz="quarter" idx="12"/>
          </p:nvPr>
        </p:nvSpPr>
        <p:spPr/>
        <p:txBody>
          <a:bodyPr/>
          <a:lstStyle>
            <a:lvl1pPr>
              <a:defRPr/>
            </a:lvl1pPr>
          </a:lstStyle>
          <a:p>
            <a:pPr>
              <a:defRPr/>
            </a:pPr>
            <a:fld id="{2A6C30AF-7667-4DA4-9204-52F23EF6FEE8}" type="slidenum">
              <a:rPr lang="sv-SE"/>
              <a:pPr>
                <a:defRPr/>
              </a:pPr>
              <a:t>‹#›</a:t>
            </a:fld>
            <a:endParaRPr lang="sv-SE"/>
          </a:p>
        </p:txBody>
      </p:sp>
      <p:pic>
        <p:nvPicPr>
          <p:cNvPr id="7" name="Billede 6">
            <a:extLst>
              <a:ext uri="{FF2B5EF4-FFF2-40B4-BE49-F238E27FC236}">
                <a16:creationId xmlns:a16="http://schemas.microsoft.com/office/drawing/2014/main" id="{15EDB29A-DECF-FF44-9BF1-27254C52DBDE}"/>
              </a:ext>
            </a:extLst>
          </p:cNvPr>
          <p:cNvPicPr>
            <a:picLocks noChangeAspect="1"/>
          </p:cNvPicPr>
          <p:nvPr userDrawn="1"/>
        </p:nvPicPr>
        <p:blipFill>
          <a:blip r:embed="rId2"/>
          <a:stretch>
            <a:fillRect/>
          </a:stretch>
        </p:blipFill>
        <p:spPr>
          <a:xfrm>
            <a:off x="10554990" y="419972"/>
            <a:ext cx="1134003" cy="4711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dt" sz="half" idx="10"/>
          </p:nvPr>
        </p:nvSpPr>
        <p:spPr>
          <a:ln/>
        </p:spPr>
        <p:txBody>
          <a:bodyPr/>
          <a:lstStyle>
            <a:lvl1pPr>
              <a:defRPr/>
            </a:lvl1pPr>
          </a:lstStyle>
          <a:p>
            <a:pPr>
              <a:defRPr/>
            </a:pPr>
            <a:fld id="{A163E217-C99F-49BE-9BD5-DC6E1F263DA3}" type="datetime1">
              <a:rPr lang="da-DK" smtClean="0"/>
              <a:t>02-11-2022</a:t>
            </a:fld>
            <a:endParaRPr lang="da-DK"/>
          </a:p>
        </p:txBody>
      </p:sp>
      <p:sp>
        <p:nvSpPr>
          <p:cNvPr id="5" name="Rectangle 15"/>
          <p:cNvSpPr>
            <a:spLocks noGrp="1" noChangeArrowheads="1"/>
          </p:cNvSpPr>
          <p:nvPr>
            <p:ph type="ftr" sz="quarter" idx="11"/>
          </p:nvPr>
        </p:nvSpPr>
        <p:spPr>
          <a:ln/>
        </p:spPr>
        <p:txBody>
          <a:bodyPr/>
          <a:lstStyle>
            <a:lvl1pPr>
              <a:defRPr/>
            </a:lvl1pPr>
          </a:lstStyle>
          <a:p>
            <a:pPr>
              <a:defRPr/>
            </a:pPr>
            <a:endParaRPr lang="da-DK"/>
          </a:p>
        </p:txBody>
      </p:sp>
      <p:sp>
        <p:nvSpPr>
          <p:cNvPr id="6" name="Rectangle 16"/>
          <p:cNvSpPr>
            <a:spLocks noGrp="1" noChangeArrowheads="1"/>
          </p:cNvSpPr>
          <p:nvPr>
            <p:ph type="sldNum" sz="quarter" idx="12"/>
          </p:nvPr>
        </p:nvSpPr>
        <p:spPr>
          <a:ln/>
        </p:spPr>
        <p:txBody>
          <a:bodyPr/>
          <a:lstStyle>
            <a:lvl1pPr>
              <a:defRPr/>
            </a:lvl1pPr>
          </a:lstStyle>
          <a:p>
            <a:pPr>
              <a:defRPr/>
            </a:pPr>
            <a:fld id="{1FE1892C-D9DF-448E-8A98-673C84A4EFDE}" type="slidenum">
              <a:rPr lang="da-DK"/>
              <a:pPr>
                <a:defRPr/>
              </a:pPr>
              <a:t>‹#›</a:t>
            </a:fld>
            <a:endParaRPr lang="da-DK"/>
          </a:p>
        </p:txBody>
      </p:sp>
      <p:sp>
        <p:nvSpPr>
          <p:cNvPr id="7" name="Rectangle 2">
            <a:extLst>
              <a:ext uri="{FF2B5EF4-FFF2-40B4-BE49-F238E27FC236}">
                <a16:creationId xmlns:a16="http://schemas.microsoft.com/office/drawing/2014/main" id="{DA97B461-BB2A-43CB-86B0-FFF28E6D1184}"/>
              </a:ext>
            </a:extLst>
          </p:cNvPr>
          <p:cNvSpPr>
            <a:spLocks noGrp="1" noChangeArrowheads="1"/>
          </p:cNvSpPr>
          <p:nvPr>
            <p:ph type="title"/>
          </p:nvPr>
        </p:nvSpPr>
        <p:spPr bwMode="auto">
          <a:xfrm>
            <a:off x="444501" y="405130"/>
            <a:ext cx="9588500" cy="5032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a-DK"/>
              <a:t>Click to edit Master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dt" sz="half" idx="10"/>
          </p:nvPr>
        </p:nvSpPr>
        <p:spPr>
          <a:ln/>
        </p:spPr>
        <p:txBody>
          <a:bodyPr/>
          <a:lstStyle>
            <a:lvl1pPr>
              <a:defRPr/>
            </a:lvl1pPr>
          </a:lstStyle>
          <a:p>
            <a:pPr>
              <a:defRPr/>
            </a:pPr>
            <a:fld id="{BA51222D-2E98-4104-96CC-EC797B1D3ED8}" type="datetime1">
              <a:rPr lang="da-DK" smtClean="0"/>
              <a:t>02-11-2022</a:t>
            </a:fld>
            <a:endParaRPr lang="da-DK"/>
          </a:p>
        </p:txBody>
      </p:sp>
      <p:sp>
        <p:nvSpPr>
          <p:cNvPr id="5" name="Rectangle 15"/>
          <p:cNvSpPr>
            <a:spLocks noGrp="1" noChangeArrowheads="1"/>
          </p:cNvSpPr>
          <p:nvPr>
            <p:ph type="ftr" sz="quarter" idx="11"/>
          </p:nvPr>
        </p:nvSpPr>
        <p:spPr>
          <a:ln/>
        </p:spPr>
        <p:txBody>
          <a:bodyPr/>
          <a:lstStyle>
            <a:lvl1pPr>
              <a:defRPr/>
            </a:lvl1pPr>
          </a:lstStyle>
          <a:p>
            <a:pPr>
              <a:defRPr/>
            </a:pPr>
            <a:endParaRPr lang="da-DK"/>
          </a:p>
        </p:txBody>
      </p:sp>
      <p:sp>
        <p:nvSpPr>
          <p:cNvPr id="6" name="Rectangle 16"/>
          <p:cNvSpPr>
            <a:spLocks noGrp="1" noChangeArrowheads="1"/>
          </p:cNvSpPr>
          <p:nvPr>
            <p:ph type="sldNum" sz="quarter" idx="12"/>
          </p:nvPr>
        </p:nvSpPr>
        <p:spPr>
          <a:ln/>
        </p:spPr>
        <p:txBody>
          <a:bodyPr/>
          <a:lstStyle>
            <a:lvl1pPr>
              <a:defRPr/>
            </a:lvl1pPr>
          </a:lstStyle>
          <a:p>
            <a:pPr>
              <a:defRPr/>
            </a:pPr>
            <a:fld id="{224E8847-31D4-433B-973E-6B2BFC227031}" type="slidenum">
              <a:rPr lang="da-DK"/>
              <a:pPr>
                <a:defRPr/>
              </a:pPr>
              <a:t>‹#›</a:t>
            </a:fld>
            <a:endParaRPr lang="da-DK"/>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4500" y="1700214"/>
            <a:ext cx="4692651"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40352" y="1700214"/>
            <a:ext cx="4692649"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dt" sz="half" idx="10"/>
          </p:nvPr>
        </p:nvSpPr>
        <p:spPr>
          <a:ln/>
        </p:spPr>
        <p:txBody>
          <a:bodyPr/>
          <a:lstStyle>
            <a:lvl1pPr>
              <a:defRPr/>
            </a:lvl1pPr>
          </a:lstStyle>
          <a:p>
            <a:pPr>
              <a:defRPr/>
            </a:pPr>
            <a:fld id="{AC42BCBE-F8AC-40B3-9276-96B105D1DAA3}" type="datetime1">
              <a:rPr lang="da-DK" smtClean="0"/>
              <a:t>02-11-2022</a:t>
            </a:fld>
            <a:endParaRPr lang="da-DK"/>
          </a:p>
        </p:txBody>
      </p:sp>
      <p:sp>
        <p:nvSpPr>
          <p:cNvPr id="6" name="Rectangle 15"/>
          <p:cNvSpPr>
            <a:spLocks noGrp="1" noChangeArrowheads="1"/>
          </p:cNvSpPr>
          <p:nvPr>
            <p:ph type="ftr" sz="quarter" idx="11"/>
          </p:nvPr>
        </p:nvSpPr>
        <p:spPr>
          <a:ln/>
        </p:spPr>
        <p:txBody>
          <a:bodyPr/>
          <a:lstStyle>
            <a:lvl1pPr>
              <a:defRPr/>
            </a:lvl1pPr>
          </a:lstStyle>
          <a:p>
            <a:pPr>
              <a:defRPr/>
            </a:pPr>
            <a:endParaRPr lang="da-DK"/>
          </a:p>
        </p:txBody>
      </p:sp>
      <p:sp>
        <p:nvSpPr>
          <p:cNvPr id="7" name="Rectangle 16"/>
          <p:cNvSpPr>
            <a:spLocks noGrp="1" noChangeArrowheads="1"/>
          </p:cNvSpPr>
          <p:nvPr>
            <p:ph type="sldNum" sz="quarter" idx="12"/>
          </p:nvPr>
        </p:nvSpPr>
        <p:spPr>
          <a:ln/>
        </p:spPr>
        <p:txBody>
          <a:bodyPr/>
          <a:lstStyle>
            <a:lvl1pPr>
              <a:defRPr/>
            </a:lvl1pPr>
          </a:lstStyle>
          <a:p>
            <a:pPr>
              <a:defRPr/>
            </a:pPr>
            <a:fld id="{740178C9-FD42-4FB6-96BC-1F626D3D04F2}" type="slidenum">
              <a:rPr lang="da-DK"/>
              <a:pPr>
                <a:defRPr/>
              </a:pPr>
              <a:t>‹#›</a:t>
            </a:fld>
            <a:endParaRPr lang="da-DK"/>
          </a:p>
        </p:txBody>
      </p:sp>
      <p:sp>
        <p:nvSpPr>
          <p:cNvPr id="8" name="Rectangle 2">
            <a:extLst>
              <a:ext uri="{FF2B5EF4-FFF2-40B4-BE49-F238E27FC236}">
                <a16:creationId xmlns:a16="http://schemas.microsoft.com/office/drawing/2014/main" id="{3AFA940B-4252-40B5-A357-F631DC88A0AD}"/>
              </a:ext>
            </a:extLst>
          </p:cNvPr>
          <p:cNvSpPr>
            <a:spLocks noGrp="1" noChangeArrowheads="1"/>
          </p:cNvSpPr>
          <p:nvPr>
            <p:ph type="title"/>
          </p:nvPr>
        </p:nvSpPr>
        <p:spPr bwMode="auto">
          <a:xfrm>
            <a:off x="444501" y="405130"/>
            <a:ext cx="9588500" cy="5032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a-DK"/>
              <a:t>Click to edit Master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14"/>
          <p:cNvSpPr>
            <a:spLocks noGrp="1" noChangeArrowheads="1"/>
          </p:cNvSpPr>
          <p:nvPr>
            <p:ph type="dt" sz="half" idx="10"/>
          </p:nvPr>
        </p:nvSpPr>
        <p:spPr>
          <a:ln/>
        </p:spPr>
        <p:txBody>
          <a:bodyPr/>
          <a:lstStyle>
            <a:lvl1pPr>
              <a:defRPr/>
            </a:lvl1pPr>
          </a:lstStyle>
          <a:p>
            <a:pPr>
              <a:defRPr/>
            </a:pPr>
            <a:fld id="{FE944B90-3C29-4F36-AB12-0F66DF41A800}" type="datetime1">
              <a:rPr lang="da-DK" smtClean="0"/>
              <a:t>02-11-2022</a:t>
            </a:fld>
            <a:endParaRPr lang="da-DK"/>
          </a:p>
        </p:txBody>
      </p:sp>
      <p:sp>
        <p:nvSpPr>
          <p:cNvPr id="4" name="Rectangle 15"/>
          <p:cNvSpPr>
            <a:spLocks noGrp="1" noChangeArrowheads="1"/>
          </p:cNvSpPr>
          <p:nvPr>
            <p:ph type="ftr" sz="quarter" idx="11"/>
          </p:nvPr>
        </p:nvSpPr>
        <p:spPr>
          <a:ln/>
        </p:spPr>
        <p:txBody>
          <a:bodyPr/>
          <a:lstStyle>
            <a:lvl1pPr>
              <a:defRPr/>
            </a:lvl1pPr>
          </a:lstStyle>
          <a:p>
            <a:pPr>
              <a:defRPr/>
            </a:pPr>
            <a:endParaRPr lang="da-DK"/>
          </a:p>
        </p:txBody>
      </p:sp>
      <p:sp>
        <p:nvSpPr>
          <p:cNvPr id="5" name="Rectangle 16"/>
          <p:cNvSpPr>
            <a:spLocks noGrp="1" noChangeArrowheads="1"/>
          </p:cNvSpPr>
          <p:nvPr>
            <p:ph type="sldNum" sz="quarter" idx="12"/>
          </p:nvPr>
        </p:nvSpPr>
        <p:spPr>
          <a:ln/>
        </p:spPr>
        <p:txBody>
          <a:bodyPr/>
          <a:lstStyle>
            <a:lvl1pPr>
              <a:defRPr/>
            </a:lvl1pPr>
          </a:lstStyle>
          <a:p>
            <a:pPr>
              <a:defRPr/>
            </a:pPr>
            <a:fld id="{2162070B-9D87-4D24-BB99-2D22CE5DAB61}" type="slidenum">
              <a:rPr lang="da-DK"/>
              <a:pPr>
                <a:defRPr/>
              </a:pPr>
              <a:t>‹#›</a:t>
            </a:fld>
            <a:endParaRPr lang="da-DK"/>
          </a:p>
        </p:txBody>
      </p:sp>
      <p:sp>
        <p:nvSpPr>
          <p:cNvPr id="6" name="Rectangle 2">
            <a:extLst>
              <a:ext uri="{FF2B5EF4-FFF2-40B4-BE49-F238E27FC236}">
                <a16:creationId xmlns:a16="http://schemas.microsoft.com/office/drawing/2014/main" id="{2DC5C20E-E520-447B-93E0-50A7783A1481}"/>
              </a:ext>
            </a:extLst>
          </p:cNvPr>
          <p:cNvSpPr>
            <a:spLocks noGrp="1" noChangeArrowheads="1"/>
          </p:cNvSpPr>
          <p:nvPr>
            <p:ph type="title"/>
          </p:nvPr>
        </p:nvSpPr>
        <p:spPr bwMode="auto">
          <a:xfrm>
            <a:off x="444501" y="405130"/>
            <a:ext cx="9588500" cy="5032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a-DK"/>
              <a:t>Click to edit Master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4CA65DD6-8DD3-4154-B457-9E265E1FD196}" type="datetime1">
              <a:rPr lang="da-DK" smtClean="0"/>
              <a:t>02-11-2022</a:t>
            </a:fld>
            <a:endParaRPr lang="da-DK"/>
          </a:p>
        </p:txBody>
      </p:sp>
      <p:sp>
        <p:nvSpPr>
          <p:cNvPr id="3" name="Rectangle 15"/>
          <p:cNvSpPr>
            <a:spLocks noGrp="1" noChangeArrowheads="1"/>
          </p:cNvSpPr>
          <p:nvPr>
            <p:ph type="ftr" sz="quarter" idx="11"/>
          </p:nvPr>
        </p:nvSpPr>
        <p:spPr>
          <a:ln/>
        </p:spPr>
        <p:txBody>
          <a:bodyPr/>
          <a:lstStyle>
            <a:lvl1pPr>
              <a:defRPr/>
            </a:lvl1pPr>
          </a:lstStyle>
          <a:p>
            <a:pPr>
              <a:defRPr/>
            </a:pPr>
            <a:endParaRPr lang="da-DK"/>
          </a:p>
        </p:txBody>
      </p:sp>
      <p:sp>
        <p:nvSpPr>
          <p:cNvPr id="4" name="Rectangle 16"/>
          <p:cNvSpPr>
            <a:spLocks noGrp="1" noChangeArrowheads="1"/>
          </p:cNvSpPr>
          <p:nvPr>
            <p:ph type="sldNum" sz="quarter" idx="12"/>
          </p:nvPr>
        </p:nvSpPr>
        <p:spPr>
          <a:ln/>
        </p:spPr>
        <p:txBody>
          <a:bodyPr/>
          <a:lstStyle>
            <a:lvl1pPr>
              <a:defRPr/>
            </a:lvl1pPr>
          </a:lstStyle>
          <a:p>
            <a:pPr>
              <a:defRPr/>
            </a:pPr>
            <a:fld id="{C83980D7-0D74-42E4-8FE2-CC40300294D5}" type="slidenum">
              <a:rPr lang="da-DK"/>
              <a:pPr>
                <a:defRPr/>
              </a:pPr>
              <a:t>‹#›</a:t>
            </a:fld>
            <a:endParaRPr lang="da-DK"/>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fld id="{77B1EE44-9E1F-4896-8A05-BC10F5BC234D}" type="datetime1">
              <a:rPr lang="da-DK" smtClean="0"/>
              <a:t>02-11-2022</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da-DK"/>
          </a:p>
        </p:txBody>
      </p:sp>
      <p:sp>
        <p:nvSpPr>
          <p:cNvPr id="6" name="Rectangle 6"/>
          <p:cNvSpPr>
            <a:spLocks noGrp="1" noChangeArrowheads="1"/>
          </p:cNvSpPr>
          <p:nvPr>
            <p:ph type="sldNum" sz="quarter" idx="12"/>
          </p:nvPr>
        </p:nvSpPr>
        <p:spPr/>
        <p:txBody>
          <a:bodyPr/>
          <a:lstStyle>
            <a:lvl1pPr>
              <a:defRPr/>
            </a:lvl1pPr>
          </a:lstStyle>
          <a:p>
            <a:pPr>
              <a:defRPr/>
            </a:pPr>
            <a:fld id="{F072430C-5991-495C-BA50-CC7E47C7ADB1}" type="slidenum">
              <a:rPr lang="sv-SE"/>
              <a:pPr>
                <a:defRPr/>
              </a:pPr>
              <a:t>‹#›</a:t>
            </a:fld>
            <a:endParaRPr lang="sv-SE"/>
          </a:p>
        </p:txBody>
      </p:sp>
    </p:spTree>
    <p:extLst>
      <p:ext uri="{BB962C8B-B14F-4D97-AF65-F5344CB8AC3E}">
        <p14:creationId xmlns:p14="http://schemas.microsoft.com/office/powerpoint/2010/main" val="29117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fld id="{77B1EE44-9E1F-4896-8A05-BC10F5BC234D}" type="datetime1">
              <a:rPr lang="da-DK" smtClean="0"/>
              <a:t>02-11-2022</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da-DK"/>
          </a:p>
        </p:txBody>
      </p:sp>
      <p:sp>
        <p:nvSpPr>
          <p:cNvPr id="6" name="Rectangle 6"/>
          <p:cNvSpPr>
            <a:spLocks noGrp="1" noChangeArrowheads="1"/>
          </p:cNvSpPr>
          <p:nvPr>
            <p:ph type="sldNum" sz="quarter" idx="12"/>
          </p:nvPr>
        </p:nvSpPr>
        <p:spPr/>
        <p:txBody>
          <a:bodyPr/>
          <a:lstStyle>
            <a:lvl1pPr>
              <a:defRPr/>
            </a:lvl1pPr>
          </a:lstStyle>
          <a:p>
            <a:pPr>
              <a:defRPr/>
            </a:pPr>
            <a:fld id="{F072430C-5991-495C-BA50-CC7E47C7ADB1}" type="slidenum">
              <a:rPr lang="sv-SE"/>
              <a:pPr>
                <a:defRPr/>
              </a:pPr>
              <a:t>‹#›</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AF336786-B2B9-4D1C-80A9-85BA4575A029}" type="datetime1">
              <a:rPr lang="da-DK" smtClean="0"/>
              <a:t>02-11-2022</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da-DK"/>
          </a:p>
        </p:txBody>
      </p:sp>
      <p:sp>
        <p:nvSpPr>
          <p:cNvPr id="6" name="Rectangle 6"/>
          <p:cNvSpPr>
            <a:spLocks noGrp="1" noChangeArrowheads="1"/>
          </p:cNvSpPr>
          <p:nvPr>
            <p:ph type="sldNum" sz="quarter" idx="12"/>
          </p:nvPr>
        </p:nvSpPr>
        <p:spPr/>
        <p:txBody>
          <a:bodyPr/>
          <a:lstStyle>
            <a:lvl1pPr>
              <a:defRPr/>
            </a:lvl1pPr>
          </a:lstStyle>
          <a:p>
            <a:pPr>
              <a:defRPr/>
            </a:pPr>
            <a:fld id="{08208293-C434-4AE7-8066-C8B3AC892F7D}" type="slidenum">
              <a:rPr lang="sv-SE"/>
              <a:pPr>
                <a:defRPr/>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82600" y="1081088"/>
            <a:ext cx="4673600" cy="4868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59400" y="1081088"/>
            <a:ext cx="4673600" cy="4868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fld id="{5CF6BCA8-2003-4D06-BB27-6E2E69C1FC65}" type="datetime1">
              <a:rPr lang="da-DK" smtClean="0"/>
              <a:t>02-11-2022</a:t>
            </a:fld>
            <a:endParaRPr lang="sv-SE"/>
          </a:p>
        </p:txBody>
      </p:sp>
      <p:sp>
        <p:nvSpPr>
          <p:cNvPr id="6" name="Rectangle 5"/>
          <p:cNvSpPr>
            <a:spLocks noGrp="1" noChangeArrowheads="1"/>
          </p:cNvSpPr>
          <p:nvPr>
            <p:ph type="ftr" sz="quarter" idx="11"/>
          </p:nvPr>
        </p:nvSpPr>
        <p:spPr/>
        <p:txBody>
          <a:bodyPr/>
          <a:lstStyle>
            <a:lvl1pPr>
              <a:defRPr/>
            </a:lvl1pPr>
          </a:lstStyle>
          <a:p>
            <a:pPr>
              <a:defRPr/>
            </a:pPr>
            <a:endParaRPr lang="da-DK"/>
          </a:p>
        </p:txBody>
      </p:sp>
      <p:sp>
        <p:nvSpPr>
          <p:cNvPr id="7" name="Rectangle 6"/>
          <p:cNvSpPr>
            <a:spLocks noGrp="1" noChangeArrowheads="1"/>
          </p:cNvSpPr>
          <p:nvPr>
            <p:ph type="sldNum" sz="quarter" idx="12"/>
          </p:nvPr>
        </p:nvSpPr>
        <p:spPr/>
        <p:txBody>
          <a:bodyPr/>
          <a:lstStyle>
            <a:lvl1pPr>
              <a:defRPr/>
            </a:lvl1pPr>
          </a:lstStyle>
          <a:p>
            <a:pPr>
              <a:defRPr/>
            </a:pPr>
            <a:fld id="{1A03B454-53B9-4DDB-B46F-2FDC83C23AFD}" type="slidenum">
              <a:rPr lang="sv-SE"/>
              <a:pPr>
                <a:defRPr/>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fld id="{4C08B8F0-B61D-47A7-8F44-64C2BA229EBE}" type="datetime1">
              <a:rPr lang="da-DK" smtClean="0"/>
              <a:t>02-11-2022</a:t>
            </a:fld>
            <a:endParaRPr lang="sv-SE"/>
          </a:p>
        </p:txBody>
      </p:sp>
      <p:sp>
        <p:nvSpPr>
          <p:cNvPr id="4" name="Rectangle 5"/>
          <p:cNvSpPr>
            <a:spLocks noGrp="1" noChangeArrowheads="1"/>
          </p:cNvSpPr>
          <p:nvPr>
            <p:ph type="ftr" sz="quarter" idx="11"/>
          </p:nvPr>
        </p:nvSpPr>
        <p:spPr/>
        <p:txBody>
          <a:bodyPr/>
          <a:lstStyle>
            <a:lvl1pPr>
              <a:defRPr/>
            </a:lvl1pPr>
          </a:lstStyle>
          <a:p>
            <a:pPr>
              <a:defRPr/>
            </a:pPr>
            <a:endParaRPr lang="da-DK"/>
          </a:p>
        </p:txBody>
      </p:sp>
      <p:sp>
        <p:nvSpPr>
          <p:cNvPr id="5" name="Rectangle 6"/>
          <p:cNvSpPr>
            <a:spLocks noGrp="1" noChangeArrowheads="1"/>
          </p:cNvSpPr>
          <p:nvPr>
            <p:ph type="sldNum" sz="quarter" idx="12"/>
          </p:nvPr>
        </p:nvSpPr>
        <p:spPr/>
        <p:txBody>
          <a:bodyPr/>
          <a:lstStyle>
            <a:lvl1pPr>
              <a:defRPr/>
            </a:lvl1pPr>
          </a:lstStyle>
          <a:p>
            <a:pPr>
              <a:defRPr/>
            </a:pPr>
            <a:fld id="{33EA3F29-98A0-401D-A6E9-F3DF78CDCD63}" type="slidenum">
              <a:rPr lang="sv-SE"/>
              <a:pPr>
                <a:defRPr/>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FEA3776-8B1E-4151-91A9-7EA1CCE6142E}" type="datetime1">
              <a:rPr lang="da-DK" smtClean="0"/>
              <a:t>02-11-2022</a:t>
            </a:fld>
            <a:endParaRPr lang="sv-SE"/>
          </a:p>
        </p:txBody>
      </p:sp>
      <p:sp>
        <p:nvSpPr>
          <p:cNvPr id="3" name="Rectangle 5"/>
          <p:cNvSpPr>
            <a:spLocks noGrp="1" noChangeArrowheads="1"/>
          </p:cNvSpPr>
          <p:nvPr>
            <p:ph type="ftr" sz="quarter" idx="11"/>
          </p:nvPr>
        </p:nvSpPr>
        <p:spPr/>
        <p:txBody>
          <a:bodyPr/>
          <a:lstStyle>
            <a:lvl1pPr>
              <a:defRPr/>
            </a:lvl1pPr>
          </a:lstStyle>
          <a:p>
            <a:pPr>
              <a:defRPr/>
            </a:pPr>
            <a:endParaRPr lang="da-DK"/>
          </a:p>
        </p:txBody>
      </p:sp>
      <p:sp>
        <p:nvSpPr>
          <p:cNvPr id="4" name="Rectangle 6"/>
          <p:cNvSpPr>
            <a:spLocks noGrp="1" noChangeArrowheads="1"/>
          </p:cNvSpPr>
          <p:nvPr>
            <p:ph type="sldNum" sz="quarter" idx="12"/>
          </p:nvPr>
        </p:nvSpPr>
        <p:spPr/>
        <p:txBody>
          <a:bodyPr/>
          <a:lstStyle>
            <a:lvl1pPr>
              <a:defRPr/>
            </a:lvl1pPr>
          </a:lstStyle>
          <a:p>
            <a:pPr>
              <a:defRPr/>
            </a:pPr>
            <a:fld id="{697DAD1E-313D-4322-BB49-2173BE85C884}" type="slidenum">
              <a:rPr lang="sv-SE"/>
              <a:pPr>
                <a:defRPr/>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reserve="1">
  <p:cSld name="Titel og fire indholdsobjekter">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8368" y="441325"/>
            <a:ext cx="9554633" cy="406400"/>
          </a:xfrm>
        </p:spPr>
        <p:txBody>
          <a:bodyPr/>
          <a:lstStyle/>
          <a:p>
            <a:r>
              <a:rPr lang="en-US"/>
              <a:t>Click to edit Master title style</a:t>
            </a:r>
          </a:p>
        </p:txBody>
      </p:sp>
      <p:sp>
        <p:nvSpPr>
          <p:cNvPr id="3" name="Content Placeholder 2"/>
          <p:cNvSpPr>
            <a:spLocks noGrp="1"/>
          </p:cNvSpPr>
          <p:nvPr>
            <p:ph sz="quarter" idx="1"/>
          </p:nvPr>
        </p:nvSpPr>
        <p:spPr>
          <a:xfrm>
            <a:off x="482600" y="1081089"/>
            <a:ext cx="4673600" cy="2357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359400" y="1081089"/>
            <a:ext cx="4673600" cy="2357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82600" y="3590926"/>
            <a:ext cx="4673600" cy="235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359400" y="3590926"/>
            <a:ext cx="4673600" cy="235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fld id="{74D9BD9C-35F1-40EE-AD26-463DB6A66CBF}" type="datetime1">
              <a:rPr lang="da-DK" smtClean="0"/>
              <a:t>02-11-2022</a:t>
            </a:fld>
            <a:endParaRPr lang="sv-SE"/>
          </a:p>
        </p:txBody>
      </p:sp>
      <p:sp>
        <p:nvSpPr>
          <p:cNvPr id="8" name="Rectangle 5"/>
          <p:cNvSpPr>
            <a:spLocks noGrp="1" noChangeArrowheads="1"/>
          </p:cNvSpPr>
          <p:nvPr>
            <p:ph type="ftr" sz="quarter" idx="11"/>
          </p:nvPr>
        </p:nvSpPr>
        <p:spPr/>
        <p:txBody>
          <a:bodyPr/>
          <a:lstStyle>
            <a:lvl1pPr>
              <a:defRPr/>
            </a:lvl1pPr>
          </a:lstStyle>
          <a:p>
            <a:pPr>
              <a:defRPr/>
            </a:pPr>
            <a:endParaRPr lang="da-DK"/>
          </a:p>
        </p:txBody>
      </p:sp>
      <p:sp>
        <p:nvSpPr>
          <p:cNvPr id="9" name="Rectangle 6"/>
          <p:cNvSpPr>
            <a:spLocks noGrp="1" noChangeArrowheads="1"/>
          </p:cNvSpPr>
          <p:nvPr>
            <p:ph type="sldNum" sz="quarter" idx="12"/>
          </p:nvPr>
        </p:nvSpPr>
        <p:spPr/>
        <p:txBody>
          <a:bodyPr/>
          <a:lstStyle>
            <a:lvl1pPr>
              <a:defRPr/>
            </a:lvl1pPr>
          </a:lstStyle>
          <a:p>
            <a:pPr>
              <a:defRPr/>
            </a:pPr>
            <a:fld id="{6804EAD3-5672-4E14-A0BA-EE37E1AB05D7}" type="slidenum">
              <a:rPr lang="sv-SE"/>
              <a:pPr>
                <a:defRPr/>
              </a:pPr>
              <a:t>‹#›</a:t>
            </a:fld>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Titel og tabel">
    <p:spTree>
      <p:nvGrpSpPr>
        <p:cNvPr id="1" name=""/>
        <p:cNvGrpSpPr/>
        <p:nvPr/>
      </p:nvGrpSpPr>
      <p:grpSpPr>
        <a:xfrm>
          <a:off x="0" y="0"/>
          <a:ext cx="0" cy="0"/>
          <a:chOff x="0" y="0"/>
          <a:chExt cx="0" cy="0"/>
        </a:xfrm>
      </p:grpSpPr>
      <p:sp>
        <p:nvSpPr>
          <p:cNvPr id="2" name="Title 1"/>
          <p:cNvSpPr>
            <a:spLocks noGrp="1"/>
          </p:cNvSpPr>
          <p:nvPr>
            <p:ph type="title"/>
          </p:nvPr>
        </p:nvSpPr>
        <p:spPr>
          <a:xfrm>
            <a:off x="478368" y="441325"/>
            <a:ext cx="9554633" cy="406400"/>
          </a:xfrm>
        </p:spPr>
        <p:txBody>
          <a:bodyPr/>
          <a:lstStyle/>
          <a:p>
            <a:r>
              <a:rPr lang="en-US"/>
              <a:t>Click to edit Master title style</a:t>
            </a:r>
          </a:p>
        </p:txBody>
      </p:sp>
      <p:sp>
        <p:nvSpPr>
          <p:cNvPr id="3" name="Table Placeholder 2"/>
          <p:cNvSpPr>
            <a:spLocks noGrp="1"/>
          </p:cNvSpPr>
          <p:nvPr>
            <p:ph type="tbl" idx="1"/>
          </p:nvPr>
        </p:nvSpPr>
        <p:spPr>
          <a:xfrm>
            <a:off x="482600" y="1081088"/>
            <a:ext cx="9550400" cy="4868862"/>
          </a:xfrm>
        </p:spPr>
        <p:txBody>
          <a:bodyPr/>
          <a:lstStyle/>
          <a:p>
            <a:pPr lvl="0"/>
            <a:r>
              <a:rPr lang="en-US" noProof="0"/>
              <a:t>Click icon to add table</a:t>
            </a:r>
          </a:p>
        </p:txBody>
      </p:sp>
      <p:sp>
        <p:nvSpPr>
          <p:cNvPr id="4" name="Rectangle 4"/>
          <p:cNvSpPr>
            <a:spLocks noGrp="1" noChangeArrowheads="1"/>
          </p:cNvSpPr>
          <p:nvPr>
            <p:ph type="dt" sz="half" idx="10"/>
          </p:nvPr>
        </p:nvSpPr>
        <p:spPr/>
        <p:txBody>
          <a:bodyPr/>
          <a:lstStyle>
            <a:lvl1pPr>
              <a:defRPr/>
            </a:lvl1pPr>
          </a:lstStyle>
          <a:p>
            <a:pPr>
              <a:defRPr/>
            </a:pPr>
            <a:fld id="{636F3920-1DEA-46E4-99B9-E951F036B6F3}" type="datetime1">
              <a:rPr lang="da-DK" smtClean="0"/>
              <a:t>02-11-2022</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da-DK"/>
          </a:p>
        </p:txBody>
      </p:sp>
      <p:sp>
        <p:nvSpPr>
          <p:cNvPr id="6" name="Rectangle 6"/>
          <p:cNvSpPr>
            <a:spLocks noGrp="1" noChangeArrowheads="1"/>
          </p:cNvSpPr>
          <p:nvPr>
            <p:ph type="sldNum" sz="quarter" idx="12"/>
          </p:nvPr>
        </p:nvSpPr>
        <p:spPr/>
        <p:txBody>
          <a:bodyPr/>
          <a:lstStyle>
            <a:lvl1pPr>
              <a:defRPr/>
            </a:lvl1pPr>
          </a:lstStyle>
          <a:p>
            <a:pPr>
              <a:defRPr/>
            </a:pPr>
            <a:fld id="{27970934-D5E2-4C18-AF33-9BBE4E6E8093}" type="slidenum">
              <a:rPr lang="sv-SE"/>
              <a:pPr>
                <a:defRPr/>
              </a:pPr>
              <a:t>‹#›</a:t>
            </a:fld>
            <a:endParaRPr lang="sv-S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4"/>
          <p:cNvSpPr>
            <a:spLocks noGrp="1" noChangeArrowheads="1"/>
          </p:cNvSpPr>
          <p:nvPr>
            <p:ph type="dt" sz="half" idx="10"/>
          </p:nvPr>
        </p:nvSpPr>
        <p:spPr>
          <a:ln/>
        </p:spPr>
        <p:txBody>
          <a:bodyPr/>
          <a:lstStyle>
            <a:lvl1pPr>
              <a:defRPr/>
            </a:lvl1pPr>
          </a:lstStyle>
          <a:p>
            <a:pPr>
              <a:defRPr/>
            </a:pPr>
            <a:fld id="{4CF03BDC-1C1D-4A16-BE84-A83B967C4E14}" type="datetime1">
              <a:rPr lang="da-DK" smtClean="0"/>
              <a:t>02-11-2022</a:t>
            </a:fld>
            <a:endParaRPr lang="da-DK"/>
          </a:p>
        </p:txBody>
      </p:sp>
      <p:sp>
        <p:nvSpPr>
          <p:cNvPr id="5" name="Rectangle 15"/>
          <p:cNvSpPr>
            <a:spLocks noGrp="1" noChangeArrowheads="1"/>
          </p:cNvSpPr>
          <p:nvPr>
            <p:ph type="ftr" sz="quarter" idx="11"/>
          </p:nvPr>
        </p:nvSpPr>
        <p:spPr>
          <a:ln/>
        </p:spPr>
        <p:txBody>
          <a:bodyPr/>
          <a:lstStyle>
            <a:lvl1pPr>
              <a:defRPr/>
            </a:lvl1pPr>
          </a:lstStyle>
          <a:p>
            <a:pPr>
              <a:defRPr/>
            </a:pPr>
            <a:endParaRPr lang="da-DK"/>
          </a:p>
        </p:txBody>
      </p:sp>
      <p:sp>
        <p:nvSpPr>
          <p:cNvPr id="6" name="Rectangle 16"/>
          <p:cNvSpPr>
            <a:spLocks noGrp="1" noChangeArrowheads="1"/>
          </p:cNvSpPr>
          <p:nvPr>
            <p:ph type="sldNum" sz="quarter" idx="12"/>
          </p:nvPr>
        </p:nvSpPr>
        <p:spPr>
          <a:ln/>
        </p:spPr>
        <p:txBody>
          <a:bodyPr/>
          <a:lstStyle>
            <a:lvl1pPr>
              <a:defRPr/>
            </a:lvl1pPr>
          </a:lstStyle>
          <a:p>
            <a:pPr>
              <a:defRPr/>
            </a:pPr>
            <a:fld id="{0D72C128-C3C7-48BA-9E89-7EB52987E3FD}" type="slidenum">
              <a:rPr lang="da-DK"/>
              <a:pPr>
                <a:defRPr/>
              </a:pPr>
              <a:t>‹#›</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Billede 9">
            <a:extLst>
              <a:ext uri="{FF2B5EF4-FFF2-40B4-BE49-F238E27FC236}">
                <a16:creationId xmlns:a16="http://schemas.microsoft.com/office/drawing/2014/main" id="{F8D9D5B5-EB46-E94A-A439-63F214DDBBDA}"/>
              </a:ext>
            </a:extLst>
          </p:cNvPr>
          <p:cNvPicPr>
            <a:picLocks noChangeAspect="1"/>
          </p:cNvPicPr>
          <p:nvPr userDrawn="1"/>
        </p:nvPicPr>
        <p:blipFill>
          <a:blip r:embed="rId10"/>
          <a:stretch>
            <a:fillRect/>
          </a:stretch>
        </p:blipFill>
        <p:spPr>
          <a:xfrm>
            <a:off x="10554990" y="419972"/>
            <a:ext cx="1134003" cy="471170"/>
          </a:xfrm>
          <a:prstGeom prst="rect">
            <a:avLst/>
          </a:prstGeom>
        </p:spPr>
      </p:pic>
      <p:sp>
        <p:nvSpPr>
          <p:cNvPr id="1026" name="Rectangle 2"/>
          <p:cNvSpPr>
            <a:spLocks noGrp="1" noChangeArrowheads="1"/>
          </p:cNvSpPr>
          <p:nvPr>
            <p:ph type="title"/>
          </p:nvPr>
        </p:nvSpPr>
        <p:spPr bwMode="auto">
          <a:xfrm>
            <a:off x="478368" y="441325"/>
            <a:ext cx="9554633" cy="406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a-DK" dirty="0"/>
              <a:t>Klik for at redigere titeltypografi i masteren</a:t>
            </a:r>
          </a:p>
        </p:txBody>
      </p:sp>
      <p:sp>
        <p:nvSpPr>
          <p:cNvPr id="1027" name="Rectangle 3"/>
          <p:cNvSpPr>
            <a:spLocks noGrp="1" noChangeArrowheads="1"/>
          </p:cNvSpPr>
          <p:nvPr>
            <p:ph type="body" idx="1"/>
          </p:nvPr>
        </p:nvSpPr>
        <p:spPr bwMode="auto">
          <a:xfrm>
            <a:off x="482600" y="1081088"/>
            <a:ext cx="9550400" cy="48688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20196" name="Rectangle 4"/>
          <p:cNvSpPr>
            <a:spLocks noGrp="1" noChangeArrowheads="1"/>
          </p:cNvSpPr>
          <p:nvPr>
            <p:ph type="dt" sz="half" idx="2"/>
          </p:nvPr>
        </p:nvSpPr>
        <p:spPr bwMode="auto">
          <a:xfrm>
            <a:off x="897467" y="6626225"/>
            <a:ext cx="2159000" cy="179388"/>
          </a:xfrm>
          <a:prstGeom prst="rect">
            <a:avLst/>
          </a:prstGeom>
          <a:noFill/>
          <a:ln>
            <a:noFill/>
          </a:ln>
          <a:effectLst/>
        </p:spPr>
        <p:txBody>
          <a:bodyPr vert="horz" wrap="square" lIns="0" tIns="0" rIns="0" bIns="0" numCol="1" anchor="t" anchorCtr="0" compatLnSpc="1">
            <a:prstTxWarp prst="textNoShape">
              <a:avLst/>
            </a:prstTxWarp>
          </a:bodyPr>
          <a:lstStyle>
            <a:lvl1pPr>
              <a:defRPr sz="800">
                <a:solidFill>
                  <a:srgbClr val="5A5A5A"/>
                </a:solidFill>
              </a:defRPr>
            </a:lvl1pPr>
          </a:lstStyle>
          <a:p>
            <a:pPr>
              <a:defRPr/>
            </a:pPr>
            <a:fld id="{64D1EE03-CB04-4DE1-AD1C-9BB1F23A9C39}" type="datetime1">
              <a:rPr lang="da-DK" smtClean="0"/>
              <a:pPr>
                <a:defRPr/>
              </a:pPr>
              <a:t>02-11-2022</a:t>
            </a:fld>
            <a:endParaRPr lang="da-DK" dirty="0"/>
          </a:p>
        </p:txBody>
      </p:sp>
      <p:sp>
        <p:nvSpPr>
          <p:cNvPr id="520197" name="Rectangle 5"/>
          <p:cNvSpPr>
            <a:spLocks noGrp="1" noChangeArrowheads="1"/>
          </p:cNvSpPr>
          <p:nvPr>
            <p:ph type="ftr" sz="quarter" idx="3"/>
          </p:nvPr>
        </p:nvSpPr>
        <p:spPr bwMode="auto">
          <a:xfrm>
            <a:off x="3194050" y="6626225"/>
            <a:ext cx="6551083" cy="179388"/>
          </a:xfrm>
          <a:prstGeom prst="rect">
            <a:avLst/>
          </a:prstGeom>
          <a:noFill/>
          <a:ln>
            <a:noFill/>
          </a:ln>
          <a:effectLst/>
        </p:spPr>
        <p:txBody>
          <a:bodyPr vert="horz" wrap="square" lIns="0" tIns="0" rIns="0" bIns="0" numCol="1" anchor="t" anchorCtr="0" compatLnSpc="1">
            <a:prstTxWarp prst="textNoShape">
              <a:avLst/>
            </a:prstTxWarp>
          </a:bodyPr>
          <a:lstStyle>
            <a:lvl1pPr>
              <a:defRPr>
                <a:solidFill>
                  <a:srgbClr val="5A5A5A"/>
                </a:solidFill>
              </a:defRPr>
            </a:lvl1pPr>
          </a:lstStyle>
          <a:p>
            <a:pPr>
              <a:defRPr/>
            </a:pPr>
            <a:endParaRPr lang="da-DK" dirty="0"/>
          </a:p>
        </p:txBody>
      </p:sp>
      <p:sp>
        <p:nvSpPr>
          <p:cNvPr id="520198" name="Rectangle 6"/>
          <p:cNvSpPr>
            <a:spLocks noGrp="1" noChangeArrowheads="1"/>
          </p:cNvSpPr>
          <p:nvPr>
            <p:ph type="sldNum" sz="quarter" idx="4"/>
          </p:nvPr>
        </p:nvSpPr>
        <p:spPr bwMode="auto">
          <a:xfrm>
            <a:off x="1" y="6626225"/>
            <a:ext cx="565151" cy="179388"/>
          </a:xfrm>
          <a:prstGeom prst="rect">
            <a:avLst/>
          </a:prstGeom>
          <a:noFill/>
          <a:ln>
            <a:noFill/>
          </a:ln>
          <a:effectLst/>
        </p:spPr>
        <p:txBody>
          <a:bodyPr vert="horz" wrap="square" lIns="0" tIns="0" rIns="0" bIns="0" numCol="1" anchor="t" anchorCtr="0" compatLnSpc="1">
            <a:prstTxWarp prst="textNoShape">
              <a:avLst/>
            </a:prstTxWarp>
          </a:bodyPr>
          <a:lstStyle>
            <a:lvl1pPr algn="r">
              <a:defRPr>
                <a:solidFill>
                  <a:srgbClr val="5A5A5A"/>
                </a:solidFill>
              </a:defRPr>
            </a:lvl1pPr>
          </a:lstStyle>
          <a:p>
            <a:pPr>
              <a:defRPr/>
            </a:pPr>
            <a:fld id="{5EC86A4A-9F18-4944-AAC0-65EA86703F30}" type="slidenum">
              <a:rPr lang="da-DK" smtClean="0"/>
              <a:pPr>
                <a:defRPr/>
              </a:pPr>
              <a:t>‹#›</a:t>
            </a:fld>
            <a:endParaRPr lang="da-DK"/>
          </a:p>
        </p:txBody>
      </p:sp>
      <p:sp>
        <p:nvSpPr>
          <p:cNvPr id="2057" name="Line 17"/>
          <p:cNvSpPr>
            <a:spLocks noChangeShapeType="1"/>
          </p:cNvSpPr>
          <p:nvPr/>
        </p:nvSpPr>
        <p:spPr bwMode="auto">
          <a:xfrm>
            <a:off x="719667" y="6632576"/>
            <a:ext cx="0" cy="144463"/>
          </a:xfrm>
          <a:prstGeom prst="line">
            <a:avLst/>
          </a:prstGeom>
          <a:noFill/>
          <a:ln w="12700">
            <a:solidFill>
              <a:srgbClr val="5B5B5B"/>
            </a:solidFill>
            <a:round/>
            <a:headEnd/>
            <a:tailEnd/>
          </a:ln>
        </p:spPr>
        <p:txBody>
          <a:bodyPr/>
          <a:lstStyle/>
          <a:p>
            <a:pPr>
              <a:defRPr/>
            </a:pPr>
            <a:endParaRPr lang="da-DK" sz="800">
              <a:solidFill>
                <a:srgbClr val="5A5A5A"/>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hf hdr="0" ftr="0"/>
  <p:txStyles>
    <p:titleStyle>
      <a:lvl1pPr algn="l" rtl="0" eaLnBrk="1" fontAlgn="base" hangingPunct="1">
        <a:spcBef>
          <a:spcPct val="0"/>
        </a:spcBef>
        <a:spcAft>
          <a:spcPct val="0"/>
        </a:spcAft>
        <a:defRPr sz="2400">
          <a:solidFill>
            <a:srgbClr val="DC0000"/>
          </a:solidFill>
          <a:latin typeface="+mj-lt"/>
          <a:ea typeface="+mj-ea"/>
          <a:cs typeface="+mj-cs"/>
        </a:defRPr>
      </a:lvl1pPr>
      <a:lvl2pPr algn="l" rtl="0" eaLnBrk="1" fontAlgn="base" hangingPunct="1">
        <a:spcBef>
          <a:spcPct val="0"/>
        </a:spcBef>
        <a:spcAft>
          <a:spcPct val="0"/>
        </a:spcAft>
        <a:defRPr sz="2400">
          <a:solidFill>
            <a:schemeClr val="accent1"/>
          </a:solidFill>
          <a:latin typeface="Verdana" pitchFamily="34" charset="0"/>
        </a:defRPr>
      </a:lvl2pPr>
      <a:lvl3pPr algn="l" rtl="0" eaLnBrk="1" fontAlgn="base" hangingPunct="1">
        <a:spcBef>
          <a:spcPct val="0"/>
        </a:spcBef>
        <a:spcAft>
          <a:spcPct val="0"/>
        </a:spcAft>
        <a:defRPr sz="2400">
          <a:solidFill>
            <a:schemeClr val="accent1"/>
          </a:solidFill>
          <a:latin typeface="Verdana" pitchFamily="34" charset="0"/>
        </a:defRPr>
      </a:lvl3pPr>
      <a:lvl4pPr algn="l" rtl="0" eaLnBrk="1" fontAlgn="base" hangingPunct="1">
        <a:spcBef>
          <a:spcPct val="0"/>
        </a:spcBef>
        <a:spcAft>
          <a:spcPct val="0"/>
        </a:spcAft>
        <a:defRPr sz="2400">
          <a:solidFill>
            <a:schemeClr val="accent1"/>
          </a:solidFill>
          <a:latin typeface="Verdana" pitchFamily="34" charset="0"/>
        </a:defRPr>
      </a:lvl4pPr>
      <a:lvl5pPr algn="l" rtl="0" eaLnBrk="1" fontAlgn="base" hangingPunct="1">
        <a:spcBef>
          <a:spcPct val="0"/>
        </a:spcBef>
        <a:spcAft>
          <a:spcPct val="0"/>
        </a:spcAft>
        <a:defRPr sz="2400">
          <a:solidFill>
            <a:schemeClr val="accent1"/>
          </a:solidFill>
          <a:latin typeface="Verdana" pitchFamily="34" charset="0"/>
        </a:defRPr>
      </a:lvl5pPr>
      <a:lvl6pPr marL="457200" algn="l" rtl="0" eaLnBrk="1" fontAlgn="base" hangingPunct="1">
        <a:spcBef>
          <a:spcPct val="0"/>
        </a:spcBef>
        <a:spcAft>
          <a:spcPct val="0"/>
        </a:spcAft>
        <a:defRPr sz="2400">
          <a:solidFill>
            <a:schemeClr val="tx2"/>
          </a:solidFill>
          <a:latin typeface="Verdana" pitchFamily="34" charset="0"/>
        </a:defRPr>
      </a:lvl6pPr>
      <a:lvl7pPr marL="914400" algn="l" rtl="0" eaLnBrk="1" fontAlgn="base" hangingPunct="1">
        <a:spcBef>
          <a:spcPct val="0"/>
        </a:spcBef>
        <a:spcAft>
          <a:spcPct val="0"/>
        </a:spcAft>
        <a:defRPr sz="2400">
          <a:solidFill>
            <a:schemeClr val="tx2"/>
          </a:solidFill>
          <a:latin typeface="Verdana" pitchFamily="34" charset="0"/>
        </a:defRPr>
      </a:lvl7pPr>
      <a:lvl8pPr marL="1371600" algn="l" rtl="0" eaLnBrk="1" fontAlgn="base" hangingPunct="1">
        <a:spcBef>
          <a:spcPct val="0"/>
        </a:spcBef>
        <a:spcAft>
          <a:spcPct val="0"/>
        </a:spcAft>
        <a:defRPr sz="2400">
          <a:solidFill>
            <a:schemeClr val="tx2"/>
          </a:solidFill>
          <a:latin typeface="Verdana" pitchFamily="34" charset="0"/>
        </a:defRPr>
      </a:lvl8pPr>
      <a:lvl9pPr marL="1828800" algn="l" rtl="0" eaLnBrk="1" fontAlgn="base" hangingPunct="1">
        <a:spcBef>
          <a:spcPct val="0"/>
        </a:spcBef>
        <a:spcAft>
          <a:spcPct val="0"/>
        </a:spcAft>
        <a:defRPr sz="2400">
          <a:solidFill>
            <a:schemeClr val="tx2"/>
          </a:solidFill>
          <a:latin typeface="Verdana" pitchFamily="34" charset="0"/>
        </a:defRPr>
      </a:lvl9pPr>
    </p:titleStyle>
    <p:bodyStyle>
      <a:lvl1pPr marL="342900" indent="-342900" algn="l" rtl="0" eaLnBrk="1" fontAlgn="base" hangingPunct="1">
        <a:lnSpc>
          <a:spcPct val="104000"/>
        </a:lnSpc>
        <a:spcBef>
          <a:spcPct val="21000"/>
        </a:spcBef>
        <a:spcAft>
          <a:spcPct val="0"/>
        </a:spcAft>
        <a:buClr>
          <a:schemeClr val="tx2"/>
        </a:buClr>
        <a:buSzPct val="110000"/>
        <a:defRPr sz="1600">
          <a:solidFill>
            <a:schemeClr val="tx1"/>
          </a:solidFill>
          <a:latin typeface="+mn-lt"/>
          <a:ea typeface="+mn-ea"/>
          <a:cs typeface="+mn-cs"/>
        </a:defRPr>
      </a:lvl1pPr>
      <a:lvl2pPr marL="271463" indent="-269875" algn="l" rtl="0" eaLnBrk="1" fontAlgn="base" hangingPunct="1">
        <a:lnSpc>
          <a:spcPct val="104000"/>
        </a:lnSpc>
        <a:spcBef>
          <a:spcPct val="21000"/>
        </a:spcBef>
        <a:spcAft>
          <a:spcPct val="0"/>
        </a:spcAft>
        <a:buClr>
          <a:srgbClr val="F20403"/>
        </a:buClr>
        <a:buSzPct val="110000"/>
        <a:buChar char="•"/>
        <a:defRPr sz="1600">
          <a:solidFill>
            <a:schemeClr val="tx1"/>
          </a:solidFill>
          <a:latin typeface="+mn-lt"/>
        </a:defRPr>
      </a:lvl2pPr>
      <a:lvl3pPr marL="601663" indent="-254000" algn="l" rtl="0" eaLnBrk="1" fontAlgn="base" hangingPunct="1">
        <a:lnSpc>
          <a:spcPct val="104000"/>
        </a:lnSpc>
        <a:spcBef>
          <a:spcPct val="21000"/>
        </a:spcBef>
        <a:spcAft>
          <a:spcPct val="0"/>
        </a:spcAft>
        <a:buChar char="•"/>
        <a:defRPr sz="1600">
          <a:solidFill>
            <a:schemeClr val="tx1"/>
          </a:solidFill>
          <a:latin typeface="+mn-lt"/>
        </a:defRPr>
      </a:lvl3pPr>
      <a:lvl4pPr marL="914400" indent="-236538" algn="l" rtl="0" eaLnBrk="1" fontAlgn="base" hangingPunct="1">
        <a:lnSpc>
          <a:spcPct val="107000"/>
        </a:lnSpc>
        <a:spcBef>
          <a:spcPct val="24000"/>
        </a:spcBef>
        <a:spcAft>
          <a:spcPct val="0"/>
        </a:spcAft>
        <a:buChar char="•"/>
        <a:defRPr sz="1400">
          <a:solidFill>
            <a:schemeClr val="tx1"/>
          </a:solidFill>
          <a:latin typeface="+mn-lt"/>
        </a:defRPr>
      </a:lvl4pPr>
      <a:lvl5pPr marL="1219200" indent="-211138" algn="l" rtl="0" eaLnBrk="1" fontAlgn="base" hangingPunct="1">
        <a:lnSpc>
          <a:spcPct val="107000"/>
        </a:lnSpc>
        <a:spcBef>
          <a:spcPct val="24000"/>
        </a:spcBef>
        <a:spcAft>
          <a:spcPct val="0"/>
        </a:spcAft>
        <a:buFont typeface="Arial" charset="0"/>
        <a:buChar char="&gt;"/>
        <a:defRPr sz="1400">
          <a:solidFill>
            <a:schemeClr val="tx1"/>
          </a:solidFill>
          <a:latin typeface="+mn-lt"/>
        </a:defRPr>
      </a:lvl5pPr>
      <a:lvl6pPr marL="1676400" indent="-211138" algn="l" rtl="0" eaLnBrk="1" fontAlgn="base" hangingPunct="1">
        <a:lnSpc>
          <a:spcPct val="107000"/>
        </a:lnSpc>
        <a:spcBef>
          <a:spcPct val="24000"/>
        </a:spcBef>
        <a:spcAft>
          <a:spcPct val="0"/>
        </a:spcAft>
        <a:buFont typeface="Arial" charset="0"/>
        <a:buChar char="&gt;"/>
        <a:defRPr sz="1400">
          <a:solidFill>
            <a:schemeClr val="tx1"/>
          </a:solidFill>
          <a:latin typeface="+mn-lt"/>
        </a:defRPr>
      </a:lvl6pPr>
      <a:lvl7pPr marL="2133600" indent="-211138" algn="l" rtl="0" eaLnBrk="1" fontAlgn="base" hangingPunct="1">
        <a:lnSpc>
          <a:spcPct val="107000"/>
        </a:lnSpc>
        <a:spcBef>
          <a:spcPct val="24000"/>
        </a:spcBef>
        <a:spcAft>
          <a:spcPct val="0"/>
        </a:spcAft>
        <a:buFont typeface="Arial" charset="0"/>
        <a:buChar char="&gt;"/>
        <a:defRPr sz="1400">
          <a:solidFill>
            <a:schemeClr val="tx1"/>
          </a:solidFill>
          <a:latin typeface="+mn-lt"/>
        </a:defRPr>
      </a:lvl7pPr>
      <a:lvl8pPr marL="2590800" indent="-211138" algn="l" rtl="0" eaLnBrk="1" fontAlgn="base" hangingPunct="1">
        <a:lnSpc>
          <a:spcPct val="107000"/>
        </a:lnSpc>
        <a:spcBef>
          <a:spcPct val="24000"/>
        </a:spcBef>
        <a:spcAft>
          <a:spcPct val="0"/>
        </a:spcAft>
        <a:buFont typeface="Arial" charset="0"/>
        <a:buChar char="&gt;"/>
        <a:defRPr sz="1400">
          <a:solidFill>
            <a:schemeClr val="tx1"/>
          </a:solidFill>
          <a:latin typeface="+mn-lt"/>
        </a:defRPr>
      </a:lvl8pPr>
      <a:lvl9pPr marL="3048000" indent="-211138" algn="l" rtl="0" eaLnBrk="1" fontAlgn="base" hangingPunct="1">
        <a:lnSpc>
          <a:spcPct val="107000"/>
        </a:lnSpc>
        <a:spcBef>
          <a:spcPct val="24000"/>
        </a:spcBef>
        <a:spcAft>
          <a:spcPct val="0"/>
        </a:spcAft>
        <a:buFont typeface="Arial" charset="0"/>
        <a:buChar char="&gt;"/>
        <a:defRPr sz="14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E0000"/>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44501" y="405130"/>
            <a:ext cx="9588500" cy="5032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a-DK"/>
              <a:t>Click to edit Master</a:t>
            </a:r>
          </a:p>
        </p:txBody>
      </p:sp>
      <p:sp>
        <p:nvSpPr>
          <p:cNvPr id="99342" name="Rectangle 14"/>
          <p:cNvSpPr>
            <a:spLocks noGrp="1" noChangeArrowheads="1"/>
          </p:cNvSpPr>
          <p:nvPr>
            <p:ph type="dt" sz="half" idx="2"/>
          </p:nvPr>
        </p:nvSpPr>
        <p:spPr bwMode="auto">
          <a:xfrm>
            <a:off x="897467" y="6626225"/>
            <a:ext cx="2159000" cy="179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a:solidFill>
                  <a:schemeClr val="bg1"/>
                </a:solidFill>
              </a:defRPr>
            </a:lvl1pPr>
          </a:lstStyle>
          <a:p>
            <a:pPr>
              <a:defRPr/>
            </a:pPr>
            <a:fld id="{44B9939E-18F9-436D-98F5-2D2F19552524}" type="datetime1">
              <a:rPr lang="da-DK" smtClean="0"/>
              <a:t>02-11-2022</a:t>
            </a:fld>
            <a:endParaRPr lang="da-DK"/>
          </a:p>
        </p:txBody>
      </p:sp>
      <p:sp>
        <p:nvSpPr>
          <p:cNvPr id="99343" name="Rectangle 15"/>
          <p:cNvSpPr>
            <a:spLocks noGrp="1" noChangeArrowheads="1"/>
          </p:cNvSpPr>
          <p:nvPr>
            <p:ph type="ftr" sz="quarter" idx="3"/>
          </p:nvPr>
        </p:nvSpPr>
        <p:spPr bwMode="auto">
          <a:xfrm>
            <a:off x="3194050" y="6626225"/>
            <a:ext cx="6551083" cy="179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a:solidFill>
                  <a:schemeClr val="bg1"/>
                </a:solidFill>
              </a:defRPr>
            </a:lvl1pPr>
          </a:lstStyle>
          <a:p>
            <a:pPr>
              <a:defRPr/>
            </a:pPr>
            <a:endParaRPr lang="da-DK"/>
          </a:p>
        </p:txBody>
      </p:sp>
      <p:sp>
        <p:nvSpPr>
          <p:cNvPr id="99344" name="Rectangle 16"/>
          <p:cNvSpPr>
            <a:spLocks noGrp="1" noChangeArrowheads="1"/>
          </p:cNvSpPr>
          <p:nvPr>
            <p:ph type="sldNum" sz="quarter" idx="4"/>
          </p:nvPr>
        </p:nvSpPr>
        <p:spPr bwMode="auto">
          <a:xfrm>
            <a:off x="1" y="6626225"/>
            <a:ext cx="565151" cy="179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a:solidFill>
                  <a:schemeClr val="bg1"/>
                </a:solidFill>
              </a:defRPr>
            </a:lvl1pPr>
          </a:lstStyle>
          <a:p>
            <a:pPr>
              <a:defRPr/>
            </a:pPr>
            <a:fld id="{B2E06C4A-8F56-486E-AD4B-8991F75990DC}" type="slidenum">
              <a:rPr lang="da-DK"/>
              <a:pPr>
                <a:defRPr/>
              </a:pPr>
              <a:t>‹#›</a:t>
            </a:fld>
            <a:endParaRPr lang="da-DK"/>
          </a:p>
        </p:txBody>
      </p:sp>
      <p:sp>
        <p:nvSpPr>
          <p:cNvPr id="10246" name="Rectangle 3"/>
          <p:cNvSpPr>
            <a:spLocks noGrp="1" noChangeArrowheads="1"/>
          </p:cNvSpPr>
          <p:nvPr>
            <p:ph type="body" idx="1"/>
          </p:nvPr>
        </p:nvSpPr>
        <p:spPr bwMode="auto">
          <a:xfrm>
            <a:off x="444501" y="1700214"/>
            <a:ext cx="9588500" cy="42497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a:t>Klik for at redigere teksttypografierne i masteren</a:t>
            </a:r>
          </a:p>
        </p:txBody>
      </p:sp>
      <p:sp>
        <p:nvSpPr>
          <p:cNvPr id="168974" name="Line 17"/>
          <p:cNvSpPr>
            <a:spLocks noChangeShapeType="1"/>
          </p:cNvSpPr>
          <p:nvPr/>
        </p:nvSpPr>
        <p:spPr bwMode="auto">
          <a:xfrm>
            <a:off x="719667" y="6632576"/>
            <a:ext cx="0" cy="144463"/>
          </a:xfrm>
          <a:prstGeom prst="line">
            <a:avLst/>
          </a:prstGeom>
          <a:noFill/>
          <a:ln w="12700">
            <a:solidFill>
              <a:schemeClr val="bg1"/>
            </a:solidFill>
            <a:round/>
            <a:headEnd/>
            <a:tailEnd/>
          </a:ln>
        </p:spPr>
        <p:txBody>
          <a:bodyPr/>
          <a:lstStyle/>
          <a:p>
            <a:pPr>
              <a:defRPr/>
            </a:pPr>
            <a:endParaRPr lang="da-DK" sz="800"/>
          </a:p>
        </p:txBody>
      </p:sp>
      <p:pic>
        <p:nvPicPr>
          <p:cNvPr id="9" name="Billede 8" descr="Et billede, der indeholder tegning, opbevarer, rød&#10;&#10;Automatisk genereret beskrivelse">
            <a:extLst>
              <a:ext uri="{FF2B5EF4-FFF2-40B4-BE49-F238E27FC236}">
                <a16:creationId xmlns:a16="http://schemas.microsoft.com/office/drawing/2014/main" id="{F7103832-5519-794E-9691-0E61241F980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40354" y="405130"/>
            <a:ext cx="1163276" cy="500855"/>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699" r:id="rId2"/>
    <p:sldLayoutId id="2147483698" r:id="rId3"/>
    <p:sldLayoutId id="2147483697" r:id="rId4"/>
    <p:sldLayoutId id="2147483696" r:id="rId5"/>
    <p:sldLayoutId id="2147483695" r:id="rId6"/>
    <p:sldLayoutId id="2147483709" r:id="rId7"/>
  </p:sldLayoutIdLst>
  <p:hf hdr="0" ftr="0"/>
  <p:txStyles>
    <p:titleStyle>
      <a:lvl1pPr algn="l" rtl="0" eaLnBrk="0" fontAlgn="base" hangingPunct="0">
        <a:lnSpc>
          <a:spcPct val="80000"/>
        </a:lnSpc>
        <a:spcBef>
          <a:spcPct val="0"/>
        </a:spcBef>
        <a:spcAft>
          <a:spcPct val="0"/>
        </a:spcAft>
        <a:defRPr sz="2400">
          <a:solidFill>
            <a:schemeClr val="bg1"/>
          </a:solidFill>
          <a:latin typeface="+mj-lt"/>
          <a:ea typeface="+mj-ea"/>
          <a:cs typeface="+mj-cs"/>
        </a:defRPr>
      </a:lvl1pPr>
      <a:lvl2pPr algn="l" rtl="0" eaLnBrk="0" fontAlgn="base" hangingPunct="0">
        <a:lnSpc>
          <a:spcPct val="80000"/>
        </a:lnSpc>
        <a:spcBef>
          <a:spcPct val="0"/>
        </a:spcBef>
        <a:spcAft>
          <a:spcPct val="0"/>
        </a:spcAft>
        <a:defRPr sz="2400">
          <a:solidFill>
            <a:schemeClr val="bg1"/>
          </a:solidFill>
          <a:latin typeface="Verdana" pitchFamily="34" charset="0"/>
        </a:defRPr>
      </a:lvl2pPr>
      <a:lvl3pPr algn="l" rtl="0" eaLnBrk="0" fontAlgn="base" hangingPunct="0">
        <a:lnSpc>
          <a:spcPct val="80000"/>
        </a:lnSpc>
        <a:spcBef>
          <a:spcPct val="0"/>
        </a:spcBef>
        <a:spcAft>
          <a:spcPct val="0"/>
        </a:spcAft>
        <a:defRPr sz="2400">
          <a:solidFill>
            <a:schemeClr val="bg1"/>
          </a:solidFill>
          <a:latin typeface="Verdana" pitchFamily="34" charset="0"/>
        </a:defRPr>
      </a:lvl3pPr>
      <a:lvl4pPr algn="l" rtl="0" eaLnBrk="0" fontAlgn="base" hangingPunct="0">
        <a:lnSpc>
          <a:spcPct val="80000"/>
        </a:lnSpc>
        <a:spcBef>
          <a:spcPct val="0"/>
        </a:spcBef>
        <a:spcAft>
          <a:spcPct val="0"/>
        </a:spcAft>
        <a:defRPr sz="2400">
          <a:solidFill>
            <a:schemeClr val="bg1"/>
          </a:solidFill>
          <a:latin typeface="Verdana" pitchFamily="34" charset="0"/>
        </a:defRPr>
      </a:lvl4pPr>
      <a:lvl5pPr algn="l" rtl="0" eaLnBrk="0" fontAlgn="base" hangingPunct="0">
        <a:lnSpc>
          <a:spcPct val="80000"/>
        </a:lnSpc>
        <a:spcBef>
          <a:spcPct val="0"/>
        </a:spcBef>
        <a:spcAft>
          <a:spcPct val="0"/>
        </a:spcAft>
        <a:defRPr sz="2400">
          <a:solidFill>
            <a:schemeClr val="bg1"/>
          </a:solidFill>
          <a:latin typeface="Verdana" pitchFamily="34" charset="0"/>
        </a:defRPr>
      </a:lvl5pPr>
      <a:lvl6pPr marL="457200" algn="l" rtl="0" fontAlgn="base">
        <a:lnSpc>
          <a:spcPct val="80000"/>
        </a:lnSpc>
        <a:spcBef>
          <a:spcPct val="0"/>
        </a:spcBef>
        <a:spcAft>
          <a:spcPct val="0"/>
        </a:spcAft>
        <a:defRPr sz="2400">
          <a:solidFill>
            <a:schemeClr val="bg1"/>
          </a:solidFill>
          <a:latin typeface="Verdana" pitchFamily="34" charset="0"/>
        </a:defRPr>
      </a:lvl6pPr>
      <a:lvl7pPr marL="914400" algn="l" rtl="0" fontAlgn="base">
        <a:lnSpc>
          <a:spcPct val="80000"/>
        </a:lnSpc>
        <a:spcBef>
          <a:spcPct val="0"/>
        </a:spcBef>
        <a:spcAft>
          <a:spcPct val="0"/>
        </a:spcAft>
        <a:defRPr sz="2400">
          <a:solidFill>
            <a:schemeClr val="bg1"/>
          </a:solidFill>
          <a:latin typeface="Verdana" pitchFamily="34" charset="0"/>
        </a:defRPr>
      </a:lvl7pPr>
      <a:lvl8pPr marL="1371600" algn="l" rtl="0" fontAlgn="base">
        <a:lnSpc>
          <a:spcPct val="80000"/>
        </a:lnSpc>
        <a:spcBef>
          <a:spcPct val="0"/>
        </a:spcBef>
        <a:spcAft>
          <a:spcPct val="0"/>
        </a:spcAft>
        <a:defRPr sz="2400">
          <a:solidFill>
            <a:schemeClr val="bg1"/>
          </a:solidFill>
          <a:latin typeface="Verdana" pitchFamily="34" charset="0"/>
        </a:defRPr>
      </a:lvl8pPr>
      <a:lvl9pPr marL="1828800" algn="l" rtl="0" fontAlgn="base">
        <a:lnSpc>
          <a:spcPct val="80000"/>
        </a:lnSpc>
        <a:spcBef>
          <a:spcPct val="0"/>
        </a:spcBef>
        <a:spcAft>
          <a:spcPct val="0"/>
        </a:spcAft>
        <a:defRPr sz="2400">
          <a:solidFill>
            <a:schemeClr val="bg1"/>
          </a:solidFill>
          <a:latin typeface="Verdana" pitchFamily="34" charset="0"/>
        </a:defRPr>
      </a:lvl9pPr>
    </p:titleStyle>
    <p:bodyStyle>
      <a:lvl1pPr algn="l" rtl="0" eaLnBrk="0" fontAlgn="base" hangingPunct="0">
        <a:spcBef>
          <a:spcPct val="20000"/>
        </a:spcBef>
        <a:spcAft>
          <a:spcPct val="0"/>
        </a:spcAft>
        <a:defRPr sz="1600">
          <a:solidFill>
            <a:schemeClr val="bg1"/>
          </a:solidFill>
          <a:latin typeface="+mn-lt"/>
          <a:ea typeface="+mn-ea"/>
          <a:cs typeface="+mn-cs"/>
        </a:defRPr>
      </a:lvl1pPr>
      <a:lvl2pPr marL="742950" indent="-285750" algn="l" rtl="0" eaLnBrk="0" fontAlgn="base" hangingPunct="0">
        <a:spcBef>
          <a:spcPct val="20000"/>
        </a:spcBef>
        <a:spcAft>
          <a:spcPct val="0"/>
        </a:spcAft>
        <a:defRPr sz="4800">
          <a:solidFill>
            <a:schemeClr val="bg1"/>
          </a:solidFill>
          <a:latin typeface="+mn-lt"/>
        </a:defRPr>
      </a:lvl2pPr>
      <a:lvl3pPr marL="1143000" indent="-228600" algn="l" rtl="0" eaLnBrk="0" fontAlgn="base" hangingPunct="0">
        <a:spcBef>
          <a:spcPct val="20000"/>
        </a:spcBef>
        <a:spcAft>
          <a:spcPct val="0"/>
        </a:spcAft>
        <a:defRPr sz="4800">
          <a:solidFill>
            <a:schemeClr val="bg1"/>
          </a:solidFill>
          <a:latin typeface="+mn-lt"/>
        </a:defRPr>
      </a:lvl3pPr>
      <a:lvl4pPr marL="1600200" indent="-228600" algn="l" rtl="0" eaLnBrk="0" fontAlgn="base" hangingPunct="0">
        <a:spcBef>
          <a:spcPct val="20000"/>
        </a:spcBef>
        <a:spcAft>
          <a:spcPct val="0"/>
        </a:spcAft>
        <a:defRPr sz="4800">
          <a:solidFill>
            <a:schemeClr val="bg1"/>
          </a:solidFill>
          <a:latin typeface="+mn-lt"/>
        </a:defRPr>
      </a:lvl4pPr>
      <a:lvl5pPr marL="2057400" indent="-228600" algn="l" rtl="0" eaLnBrk="0" fontAlgn="base" hangingPunct="0">
        <a:spcBef>
          <a:spcPct val="20000"/>
        </a:spcBef>
        <a:spcAft>
          <a:spcPct val="0"/>
        </a:spcAft>
        <a:defRPr sz="4800">
          <a:solidFill>
            <a:schemeClr val="bg1"/>
          </a:solidFill>
          <a:latin typeface="+mn-lt"/>
        </a:defRPr>
      </a:lvl5pPr>
      <a:lvl6pPr marL="2514600" indent="-228600" algn="l" rtl="0" fontAlgn="base">
        <a:spcBef>
          <a:spcPct val="20000"/>
        </a:spcBef>
        <a:spcAft>
          <a:spcPct val="0"/>
        </a:spcAft>
        <a:defRPr sz="4800">
          <a:solidFill>
            <a:schemeClr val="bg1"/>
          </a:solidFill>
          <a:latin typeface="+mn-lt"/>
        </a:defRPr>
      </a:lvl6pPr>
      <a:lvl7pPr marL="2971800" indent="-228600" algn="l" rtl="0" fontAlgn="base">
        <a:spcBef>
          <a:spcPct val="20000"/>
        </a:spcBef>
        <a:spcAft>
          <a:spcPct val="0"/>
        </a:spcAft>
        <a:defRPr sz="4800">
          <a:solidFill>
            <a:schemeClr val="bg1"/>
          </a:solidFill>
          <a:latin typeface="+mn-lt"/>
        </a:defRPr>
      </a:lvl7pPr>
      <a:lvl8pPr marL="3429000" indent="-228600" algn="l" rtl="0" fontAlgn="base">
        <a:spcBef>
          <a:spcPct val="20000"/>
        </a:spcBef>
        <a:spcAft>
          <a:spcPct val="0"/>
        </a:spcAft>
        <a:defRPr sz="4800">
          <a:solidFill>
            <a:schemeClr val="bg1"/>
          </a:solidFill>
          <a:latin typeface="+mn-lt"/>
        </a:defRPr>
      </a:lvl8pPr>
      <a:lvl9pPr marL="3886200" indent="-228600" algn="l" rtl="0" fontAlgn="base">
        <a:spcBef>
          <a:spcPct val="20000"/>
        </a:spcBef>
        <a:spcAft>
          <a:spcPct val="0"/>
        </a:spcAft>
        <a:defRPr sz="4800">
          <a:solidFill>
            <a:schemeClr val="bg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13.gif"/><Relationship Id="rId7" Type="http://schemas.openxmlformats.org/officeDocument/2006/relationships/image" Target="../media/image11.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6.gif"/></Relationships>
</file>

<file path=ppt/slides/_rels/slide31.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6.gif"/><Relationship Id="rId9" Type="http://schemas.openxmlformats.org/officeDocument/2006/relationships/image" Target="../media/image18.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8.gif"/></Relationships>
</file>

<file path=ppt/slides/_rels/slide3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8.gif"/></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8.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15.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0.svg"/><Relationship Id="rId5" Type="http://schemas.openxmlformats.org/officeDocument/2006/relationships/image" Target="../media/image13.gif"/><Relationship Id="rId10" Type="http://schemas.openxmlformats.org/officeDocument/2006/relationships/image" Target="../media/image39.png"/><Relationship Id="rId4" Type="http://schemas.openxmlformats.org/officeDocument/2006/relationships/image" Target="../media/image16.gif"/><Relationship Id="rId9" Type="http://schemas.openxmlformats.org/officeDocument/2006/relationships/image" Target="../media/image18.gif"/></Relationships>
</file>

<file path=ppt/slides/_rels/slide4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1.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5.gif"/><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49.gif"/><Relationship Id="rId13" Type="http://schemas.openxmlformats.org/officeDocument/2006/relationships/image" Target="../media/image46.gif"/><Relationship Id="rId3" Type="http://schemas.openxmlformats.org/officeDocument/2006/relationships/image" Target="../media/image34.png"/><Relationship Id="rId7" Type="http://schemas.openxmlformats.org/officeDocument/2006/relationships/image" Target="../media/image15.gif"/><Relationship Id="rId12" Type="http://schemas.openxmlformats.org/officeDocument/2006/relationships/image" Target="../media/image40.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9.png"/><Relationship Id="rId5" Type="http://schemas.openxmlformats.org/officeDocument/2006/relationships/image" Target="../media/image13.gif"/><Relationship Id="rId10" Type="http://schemas.openxmlformats.org/officeDocument/2006/relationships/image" Target="../media/image18.gif"/><Relationship Id="rId4" Type="http://schemas.openxmlformats.org/officeDocument/2006/relationships/image" Target="../media/image16.gif"/><Relationship Id="rId9" Type="http://schemas.openxmlformats.org/officeDocument/2006/relationships/image" Target="../media/image11.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49.gif"/><Relationship Id="rId13" Type="http://schemas.openxmlformats.org/officeDocument/2006/relationships/image" Target="../media/image46.gif"/><Relationship Id="rId3" Type="http://schemas.openxmlformats.org/officeDocument/2006/relationships/image" Target="../media/image34.png"/><Relationship Id="rId7" Type="http://schemas.openxmlformats.org/officeDocument/2006/relationships/image" Target="../media/image15.gif"/><Relationship Id="rId12" Type="http://schemas.openxmlformats.org/officeDocument/2006/relationships/image" Target="../media/image40.sv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9.png"/><Relationship Id="rId5" Type="http://schemas.openxmlformats.org/officeDocument/2006/relationships/image" Target="../media/image13.gif"/><Relationship Id="rId10" Type="http://schemas.openxmlformats.org/officeDocument/2006/relationships/image" Target="../media/image18.gif"/><Relationship Id="rId4" Type="http://schemas.openxmlformats.org/officeDocument/2006/relationships/image" Target="../media/image16.gif"/><Relationship Id="rId9"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hyperlink" Target="https://create.kahoot.it/my-library/kahoots/f39d98ae-18e4-4f79-9813-e4d2d0a9beb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ECFB706A-A0EC-40DD-9C0C-2A1889FAEC6A}" type="datetime1">
              <a:rPr lang="da-DK" smtClean="0">
                <a:solidFill>
                  <a:schemeClr val="bg1"/>
                </a:solidFill>
              </a:rPr>
              <a:t>02-11-2022</a:t>
            </a:fld>
            <a:endParaRPr lang="sv-SE" dirty="0">
              <a:solidFill>
                <a:schemeClr val="bg1"/>
              </a:solidFill>
            </a:endParaRPr>
          </a:p>
        </p:txBody>
      </p:sp>
      <p:sp>
        <p:nvSpPr>
          <p:cNvPr id="5" name="Slide Number Placeholder 4"/>
          <p:cNvSpPr>
            <a:spLocks noGrp="1"/>
          </p:cNvSpPr>
          <p:nvPr>
            <p:ph type="sldNum" sz="quarter" idx="12"/>
          </p:nvPr>
        </p:nvSpPr>
        <p:spPr/>
        <p:txBody>
          <a:bodyPr/>
          <a:lstStyle/>
          <a:p>
            <a:pPr>
              <a:defRPr/>
            </a:pPr>
            <a:fld id="{F072430C-5991-495C-BA50-CC7E47C7ADB1}" type="slidenum">
              <a:rPr lang="sv-SE" smtClean="0">
                <a:solidFill>
                  <a:schemeClr val="bg1"/>
                </a:solidFill>
              </a:rPr>
              <a:pPr>
                <a:defRPr/>
              </a:pPr>
              <a:t>1</a:t>
            </a:fld>
            <a:endParaRPr lang="sv-SE" dirty="0">
              <a:solidFill>
                <a:schemeClr val="bg1"/>
              </a:solidFill>
            </a:endParaRPr>
          </a:p>
        </p:txBody>
      </p:sp>
      <p:sp>
        <p:nvSpPr>
          <p:cNvPr id="6" name="Rectangle 5"/>
          <p:cNvSpPr>
            <a:spLocks noChangeArrowheads="1"/>
          </p:cNvSpPr>
          <p:nvPr/>
        </p:nvSpPr>
        <p:spPr bwMode="auto">
          <a:xfrm>
            <a:off x="-4803" y="4437312"/>
            <a:ext cx="12196803" cy="1800000"/>
          </a:xfrm>
          <a:prstGeom prst="rect">
            <a:avLst/>
          </a:prstGeom>
          <a:solidFill>
            <a:srgbClr val="DE0000">
              <a:alpha val="69804"/>
            </a:srgbClr>
          </a:solidFill>
          <a:ln w="9525">
            <a:noFill/>
            <a:miter lim="800000"/>
            <a:headEnd/>
            <a:tailEnd/>
          </a:ln>
        </p:spPr>
        <p:txBody>
          <a:bodyPr wrap="none" lIns="0" tIns="0" rIns="0" bIns="0" anchor="ctr"/>
          <a:lstStyle/>
          <a:p>
            <a:pPr marL="533400"/>
            <a:r>
              <a:rPr lang="en-US" sz="2000" dirty="0">
                <a:solidFill>
                  <a:schemeClr val="bg1"/>
                </a:solidFill>
              </a:rPr>
              <a:t>Designing</a:t>
            </a:r>
            <a:r>
              <a:rPr lang="da-DK" sz="2000" dirty="0">
                <a:solidFill>
                  <a:schemeClr val="bg1"/>
                </a:solidFill>
              </a:rPr>
              <a:t> Scalable and User-Intensive Enterprise Applications</a:t>
            </a:r>
          </a:p>
          <a:p>
            <a:pPr marL="533400"/>
            <a:endParaRPr lang="da-DK" sz="1200" dirty="0">
              <a:solidFill>
                <a:schemeClr val="bg1"/>
              </a:solidFill>
            </a:endParaRPr>
          </a:p>
          <a:p>
            <a:pPr marL="533400"/>
            <a:r>
              <a:rPr lang="da-DK" sz="1200" dirty="0">
                <a:solidFill>
                  <a:schemeClr val="bg1"/>
                </a:solidFill>
              </a:rPr>
              <a:t>Date (02 November 2022)</a:t>
            </a:r>
          </a:p>
          <a:p>
            <a:pPr marL="533400"/>
            <a:r>
              <a:rPr lang="da-DK" sz="1200" dirty="0">
                <a:solidFill>
                  <a:schemeClr val="bg1"/>
                </a:solidFill>
              </a:rPr>
              <a:t>Suresh Kumar Mukhiya, PhD, Tryg Norge (www.skmukhiya.com.np)</a:t>
            </a:r>
          </a:p>
          <a:p>
            <a:pPr marL="533400"/>
            <a:r>
              <a:rPr lang="da-DK" sz="1200" dirty="0">
                <a:solidFill>
                  <a:schemeClr val="bg1"/>
                </a:solidFill>
              </a:rPr>
              <a:t>Guest </a:t>
            </a:r>
            <a:r>
              <a:rPr lang="en-US" sz="1200" noProof="1">
                <a:solidFill>
                  <a:schemeClr val="bg1"/>
                </a:solidFill>
              </a:rPr>
              <a:t>Lecture</a:t>
            </a:r>
            <a:r>
              <a:rPr lang="da-DK" sz="1200" dirty="0">
                <a:solidFill>
                  <a:schemeClr val="bg1"/>
                </a:solidFill>
              </a:rPr>
              <a:t> UIB</a:t>
            </a:r>
          </a:p>
        </p:txBody>
      </p:sp>
      <p:sp>
        <p:nvSpPr>
          <p:cNvPr id="8" name="Tekstfelt 7">
            <a:extLst>
              <a:ext uri="{FF2B5EF4-FFF2-40B4-BE49-F238E27FC236}">
                <a16:creationId xmlns:a16="http://schemas.microsoft.com/office/drawing/2014/main" id="{4D502887-140D-47A9-873A-ED0339F31FF1}"/>
              </a:ext>
            </a:extLst>
          </p:cNvPr>
          <p:cNvSpPr txBox="1"/>
          <p:nvPr/>
        </p:nvSpPr>
        <p:spPr>
          <a:xfrm>
            <a:off x="6402234" y="2467340"/>
            <a:ext cx="1512168" cy="648072"/>
          </a:xfrm>
          <a:prstGeom prst="rect">
            <a:avLst/>
          </a:prstGeom>
          <a:noFill/>
        </p:spPr>
        <p:txBody>
          <a:bodyPr wrap="square" rtlCol="0">
            <a:spAutoFit/>
          </a:bodyPr>
          <a:lstStyle/>
          <a:p>
            <a:endParaRPr lang="da-DK" dirty="0"/>
          </a:p>
        </p:txBody>
      </p:sp>
      <p:pic>
        <p:nvPicPr>
          <p:cNvPr id="3" name="Billede 2">
            <a:extLst>
              <a:ext uri="{FF2B5EF4-FFF2-40B4-BE49-F238E27FC236}">
                <a16:creationId xmlns:a16="http://schemas.microsoft.com/office/drawing/2014/main" id="{78F89991-84A6-41FF-9B01-6CD9C1539B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496" y="397664"/>
            <a:ext cx="1157756" cy="486000"/>
          </a:xfrm>
          <a:prstGeom prst="rect">
            <a:avLst/>
          </a:prstGeom>
        </p:spPr>
      </p:pic>
      <p:pic>
        <p:nvPicPr>
          <p:cNvPr id="10" name="Picture 9" descr="Logo&#10;&#10;Description automatically generated">
            <a:extLst>
              <a:ext uri="{FF2B5EF4-FFF2-40B4-BE49-F238E27FC236}">
                <a16:creationId xmlns:a16="http://schemas.microsoft.com/office/drawing/2014/main" id="{325FE468-5CB9-7588-EB6C-59468A49D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352955"/>
            <a:ext cx="721356" cy="724567"/>
          </a:xfrm>
          <a:prstGeom prst="rect">
            <a:avLst/>
          </a:prstGeom>
        </p:spPr>
      </p:pic>
    </p:spTree>
    <p:extLst>
      <p:ext uri="{BB962C8B-B14F-4D97-AF65-F5344CB8AC3E}">
        <p14:creationId xmlns:p14="http://schemas.microsoft.com/office/powerpoint/2010/main" val="61832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ctrTitle"/>
          </p:nvPr>
        </p:nvSpPr>
        <p:spPr>
          <a:xfrm>
            <a:off x="897467" y="2693987"/>
            <a:ext cx="10363200" cy="1470025"/>
          </a:xfrm>
        </p:spPr>
        <p:txBody>
          <a:bodyPr/>
          <a:lstStyle/>
          <a:p>
            <a:r>
              <a:rPr lang="en-US" sz="2800" dirty="0">
                <a:solidFill>
                  <a:schemeClr val="tx1"/>
                </a:solidFill>
              </a:rPr>
              <a:t>How does any server stores information?</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p:txBody>
          <a:bodyPr/>
          <a:lstStyle/>
          <a:p>
            <a:pPr>
              <a:defRPr/>
            </a:pPr>
            <a:fld id="{F072430C-5991-495C-BA50-CC7E47C7ADB1}" type="slidenum">
              <a:rPr lang="sv-SE" smtClean="0"/>
              <a:pPr>
                <a:defRPr/>
              </a:pPr>
              <a:t>10</a:t>
            </a:fld>
            <a:endParaRPr lang="sv-SE"/>
          </a:p>
        </p:txBody>
      </p:sp>
      <p:grpSp>
        <p:nvGrpSpPr>
          <p:cNvPr id="11" name="Group 10">
            <a:extLst>
              <a:ext uri="{FF2B5EF4-FFF2-40B4-BE49-F238E27FC236}">
                <a16:creationId xmlns:a16="http://schemas.microsoft.com/office/drawing/2014/main" id="{D78F62B5-260E-E4D4-9C07-D421667E39F2}"/>
              </a:ext>
            </a:extLst>
          </p:cNvPr>
          <p:cNvGrpSpPr/>
          <p:nvPr/>
        </p:nvGrpSpPr>
        <p:grpSpPr>
          <a:xfrm>
            <a:off x="6744072" y="2373882"/>
            <a:ext cx="5256584" cy="3168352"/>
            <a:chOff x="6744072" y="2373882"/>
            <a:chExt cx="5256584" cy="3168352"/>
          </a:xfrm>
        </p:grpSpPr>
        <p:grpSp>
          <p:nvGrpSpPr>
            <p:cNvPr id="8" name="Group 7">
              <a:extLst>
                <a:ext uri="{FF2B5EF4-FFF2-40B4-BE49-F238E27FC236}">
                  <a16:creationId xmlns:a16="http://schemas.microsoft.com/office/drawing/2014/main" id="{9DA1CFCB-0F7D-B277-3B30-95087B9B19C1}"/>
                </a:ext>
              </a:extLst>
            </p:cNvPr>
            <p:cNvGrpSpPr/>
            <p:nvPr/>
          </p:nvGrpSpPr>
          <p:grpSpPr>
            <a:xfrm>
              <a:off x="6744072" y="3958058"/>
              <a:ext cx="5040560" cy="411908"/>
              <a:chOff x="353678" y="1544511"/>
              <a:chExt cx="11669005" cy="120159"/>
            </a:xfrm>
          </p:grpSpPr>
          <p:sp>
            <p:nvSpPr>
              <p:cNvPr id="9" name="TextBox 8">
                <a:extLst>
                  <a:ext uri="{FF2B5EF4-FFF2-40B4-BE49-F238E27FC236}">
                    <a16:creationId xmlns:a16="http://schemas.microsoft.com/office/drawing/2014/main" id="{11D3DDEA-AD15-4F47-874B-3322F0B2AF74}"/>
                  </a:ext>
                </a:extLst>
              </p:cNvPr>
              <p:cNvSpPr txBox="1"/>
              <p:nvPr/>
            </p:nvSpPr>
            <p:spPr>
              <a:xfrm>
                <a:off x="817388" y="1544511"/>
                <a:ext cx="11205295" cy="120159"/>
              </a:xfrm>
              <a:prstGeom prst="rect">
                <a:avLst/>
              </a:prstGeom>
              <a:noFill/>
            </p:spPr>
            <p:txBody>
              <a:bodyPr wrap="square" rtlCol="0">
                <a:spAutoFit/>
              </a:bodyPr>
              <a:lstStyle/>
              <a:p>
                <a:pPr>
                  <a:lnSpc>
                    <a:spcPct val="150000"/>
                  </a:lnSpc>
                </a:pPr>
                <a:r>
                  <a:rPr lang="nb-NO" sz="1600" dirty="0"/>
                  <a:t>Database</a:t>
                </a:r>
                <a:endParaRPr lang="en-US" sz="1600" dirty="0"/>
              </a:p>
            </p:txBody>
          </p:sp>
          <p:sp>
            <p:nvSpPr>
              <p:cNvPr id="10" name="Isosceles Triangle 9">
                <a:extLst>
                  <a:ext uri="{FF2B5EF4-FFF2-40B4-BE49-F238E27FC236}">
                    <a16:creationId xmlns:a16="http://schemas.microsoft.com/office/drawing/2014/main" id="{C66DF28E-7D7B-D81F-1F63-52CDC293457B}"/>
                  </a:ext>
                </a:extLst>
              </p:cNvPr>
              <p:cNvSpPr/>
              <p:nvPr/>
            </p:nvSpPr>
            <p:spPr>
              <a:xfrm rot="5196392">
                <a:off x="522257" y="1413486"/>
                <a:ext cx="75342" cy="41249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6" name="Picture 8" descr="List | Database | Logo design, Company logo, Ibm logo">
              <a:extLst>
                <a:ext uri="{FF2B5EF4-FFF2-40B4-BE49-F238E27FC236}">
                  <a16:creationId xmlns:a16="http://schemas.microsoft.com/office/drawing/2014/main" id="{4F106EE0-961D-06CE-D34B-BDFF6AD057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38" t="27951" r="30312" b="25850"/>
            <a:stretch/>
          </p:blipFill>
          <p:spPr bwMode="auto">
            <a:xfrm>
              <a:off x="8256240" y="2373882"/>
              <a:ext cx="3744416" cy="3168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B5CDCCB4-BCBB-AD99-8A9A-9C176828FFA9}"/>
              </a:ext>
            </a:extLst>
          </p:cNvPr>
          <p:cNvGrpSpPr/>
          <p:nvPr/>
        </p:nvGrpSpPr>
        <p:grpSpPr>
          <a:xfrm>
            <a:off x="897467" y="5877272"/>
            <a:ext cx="6948203" cy="411908"/>
            <a:chOff x="353678" y="1544511"/>
            <a:chExt cx="11669005" cy="120159"/>
          </a:xfrm>
        </p:grpSpPr>
        <p:sp>
          <p:nvSpPr>
            <p:cNvPr id="19" name="TextBox 18">
              <a:extLst>
                <a:ext uri="{FF2B5EF4-FFF2-40B4-BE49-F238E27FC236}">
                  <a16:creationId xmlns:a16="http://schemas.microsoft.com/office/drawing/2014/main" id="{63241E05-CAD6-E9CC-B5A0-C5365F67054B}"/>
                </a:ext>
              </a:extLst>
            </p:cNvPr>
            <p:cNvSpPr txBox="1"/>
            <p:nvPr/>
          </p:nvSpPr>
          <p:spPr>
            <a:xfrm>
              <a:off x="817388" y="1544511"/>
              <a:ext cx="11205295" cy="120159"/>
            </a:xfrm>
            <a:prstGeom prst="rect">
              <a:avLst/>
            </a:prstGeom>
            <a:noFill/>
          </p:spPr>
          <p:txBody>
            <a:bodyPr wrap="square" rtlCol="0">
              <a:spAutoFit/>
            </a:bodyPr>
            <a:lstStyle/>
            <a:p>
              <a:pPr>
                <a:lnSpc>
                  <a:spcPct val="150000"/>
                </a:lnSpc>
              </a:pPr>
              <a:r>
                <a:rPr lang="en-US" sz="1600" dirty="0"/>
                <a:t>Let us include DATABASE in the single server setup.</a:t>
              </a:r>
            </a:p>
          </p:txBody>
        </p:sp>
        <p:sp>
          <p:nvSpPr>
            <p:cNvPr id="20" name="Isosceles Triangle 19">
              <a:extLst>
                <a:ext uri="{FF2B5EF4-FFF2-40B4-BE49-F238E27FC236}">
                  <a16:creationId xmlns:a16="http://schemas.microsoft.com/office/drawing/2014/main" id="{6D64B00B-FF09-CEEA-81ED-BFE52CD33CAF}"/>
                </a:ext>
              </a:extLst>
            </p:cNvPr>
            <p:cNvSpPr/>
            <p:nvPr/>
          </p:nvSpPr>
          <p:spPr>
            <a:xfrm rot="5196392">
              <a:off x="522257" y="1413486"/>
              <a:ext cx="75342" cy="41249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300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11</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da-DK" dirty="0"/>
              <a:t>Database in Single Server Setup</a:t>
            </a:r>
          </a:p>
        </p:txBody>
      </p:sp>
      <p:grpSp>
        <p:nvGrpSpPr>
          <p:cNvPr id="17" name="Group 16">
            <a:extLst>
              <a:ext uri="{FF2B5EF4-FFF2-40B4-BE49-F238E27FC236}">
                <a16:creationId xmlns:a16="http://schemas.microsoft.com/office/drawing/2014/main" id="{C14F6242-2D54-4DBA-66D6-F6A8534C877E}"/>
              </a:ext>
            </a:extLst>
          </p:cNvPr>
          <p:cNvGrpSpPr/>
          <p:nvPr/>
        </p:nvGrpSpPr>
        <p:grpSpPr>
          <a:xfrm>
            <a:off x="581224" y="623015"/>
            <a:ext cx="11103185" cy="5901590"/>
            <a:chOff x="581224" y="623015"/>
            <a:chExt cx="11103185" cy="5901590"/>
          </a:xfrm>
        </p:grpSpPr>
        <p:grpSp>
          <p:nvGrpSpPr>
            <p:cNvPr id="9" name="Group 8">
              <a:extLst>
                <a:ext uri="{FF2B5EF4-FFF2-40B4-BE49-F238E27FC236}">
                  <a16:creationId xmlns:a16="http://schemas.microsoft.com/office/drawing/2014/main" id="{7721D217-C8D1-BE51-BC9D-ED2254FDF7C2}"/>
                </a:ext>
              </a:extLst>
            </p:cNvPr>
            <p:cNvGrpSpPr/>
            <p:nvPr/>
          </p:nvGrpSpPr>
          <p:grpSpPr>
            <a:xfrm>
              <a:off x="594482" y="1156229"/>
              <a:ext cx="2769864" cy="1584176"/>
              <a:chOff x="282576" y="1268760"/>
              <a:chExt cx="4104456" cy="2304256"/>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282576" y="1268760"/>
                <a:ext cx="4104456" cy="2304256"/>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76" t="4833" r="26375"/>
              <a:stretch/>
            </p:blipFill>
            <p:spPr bwMode="auto">
              <a:xfrm>
                <a:off x="3153237" y="1648102"/>
                <a:ext cx="774617" cy="117014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582423" y="1643882"/>
                <a:ext cx="1944216" cy="1174359"/>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84038" y="2854809"/>
                <a:ext cx="1763761" cy="402908"/>
              </a:xfrm>
              <a:prstGeom prst="rect">
                <a:avLst/>
              </a:prstGeom>
              <a:noFill/>
            </p:spPr>
            <p:txBody>
              <a:bodyPr wrap="none" rtlCol="0">
                <a:spAutoFit/>
              </a:bodyPr>
              <a:lstStyle/>
              <a:p>
                <a:r>
                  <a:rPr lang="en-US" sz="12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2847701" y="2854809"/>
                <a:ext cx="1527838" cy="402908"/>
              </a:xfrm>
              <a:prstGeom prst="rect">
                <a:avLst/>
              </a:prstGeom>
              <a:noFill/>
            </p:spPr>
            <p:txBody>
              <a:bodyPr wrap="none" rtlCol="0">
                <a:spAutoFit/>
              </a:bodyPr>
              <a:lstStyle/>
              <a:p>
                <a:r>
                  <a:rPr lang="en-US" sz="1200" dirty="0"/>
                  <a:t>Mobile App</a:t>
                </a:r>
              </a:p>
            </p:txBody>
          </p:sp>
        </p:grpSp>
        <p:grpSp>
          <p:nvGrpSpPr>
            <p:cNvPr id="7" name="Group 6">
              <a:extLst>
                <a:ext uri="{FF2B5EF4-FFF2-40B4-BE49-F238E27FC236}">
                  <a16:creationId xmlns:a16="http://schemas.microsoft.com/office/drawing/2014/main" id="{D56E81B6-5840-10E9-8867-187702DCDCF7}"/>
                </a:ext>
              </a:extLst>
            </p:cNvPr>
            <p:cNvGrpSpPr/>
            <p:nvPr/>
          </p:nvGrpSpPr>
          <p:grpSpPr>
            <a:xfrm>
              <a:off x="8048513" y="623015"/>
              <a:ext cx="3635896" cy="2592289"/>
              <a:chOff x="6528048" y="1412775"/>
              <a:chExt cx="3635896" cy="2592289"/>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475" t="13799" b="10601"/>
              <a:stretch/>
            </p:blipFill>
            <p:spPr bwMode="auto">
              <a:xfrm>
                <a:off x="6528048" y="1412775"/>
                <a:ext cx="3635896" cy="25922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8911017" y="2315298"/>
                <a:ext cx="1200970" cy="646331"/>
              </a:xfrm>
              <a:prstGeom prst="rect">
                <a:avLst/>
              </a:prstGeom>
              <a:noFill/>
            </p:spPr>
            <p:txBody>
              <a:bodyPr wrap="none" rtlCol="0">
                <a:spAutoFit/>
              </a:bodyPr>
              <a:lstStyle/>
              <a:p>
                <a:r>
                  <a:rPr lang="en-US" sz="3600" dirty="0">
                    <a:solidFill>
                      <a:schemeClr val="tx2"/>
                    </a:solidFill>
                  </a:rPr>
                  <a:t>DNS</a:t>
                </a:r>
              </a:p>
            </p:txBody>
          </p:sp>
        </p:grpSp>
        <p:grpSp>
          <p:nvGrpSpPr>
            <p:cNvPr id="12" name="Group 11">
              <a:extLst>
                <a:ext uri="{FF2B5EF4-FFF2-40B4-BE49-F238E27FC236}">
                  <a16:creationId xmlns:a16="http://schemas.microsoft.com/office/drawing/2014/main" id="{69902E92-CD6A-EA60-4BF2-21E8D5051D3C}"/>
                </a:ext>
              </a:extLst>
            </p:cNvPr>
            <p:cNvGrpSpPr/>
            <p:nvPr/>
          </p:nvGrpSpPr>
          <p:grpSpPr>
            <a:xfrm>
              <a:off x="581224" y="4522401"/>
              <a:ext cx="2769864" cy="2002204"/>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055866" cy="276999"/>
              </a:xfrm>
              <a:prstGeom prst="rect">
                <a:avLst/>
              </a:prstGeom>
              <a:noFill/>
            </p:spPr>
            <p:txBody>
              <a:bodyPr wrap="none" rtlCol="0">
                <a:spAutoFit/>
              </a:bodyPr>
              <a:lstStyle/>
              <a:p>
                <a:r>
                  <a:rPr lang="en-US" sz="1200" dirty="0"/>
                  <a:t>Web server</a:t>
                </a:r>
              </a:p>
            </p:txBody>
          </p:sp>
        </p:grpSp>
        <p:grpSp>
          <p:nvGrpSpPr>
            <p:cNvPr id="64523" name="Group 64522">
              <a:extLst>
                <a:ext uri="{FF2B5EF4-FFF2-40B4-BE49-F238E27FC236}">
                  <a16:creationId xmlns:a16="http://schemas.microsoft.com/office/drawing/2014/main" id="{435DD05E-4463-77BE-DF5A-B083AD885702}"/>
                </a:ext>
              </a:extLst>
            </p:cNvPr>
            <p:cNvGrpSpPr/>
            <p:nvPr/>
          </p:nvGrpSpPr>
          <p:grpSpPr>
            <a:xfrm>
              <a:off x="1030244" y="2740405"/>
              <a:ext cx="315675" cy="1781996"/>
              <a:chOff x="1030244" y="2740405"/>
              <a:chExt cx="315675" cy="1781996"/>
            </a:xfrm>
          </p:grpSpPr>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345919" y="2740405"/>
                <a:ext cx="0" cy="178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448034" y="3537178"/>
                <a:ext cx="1441420" cy="276999"/>
              </a:xfrm>
              <a:prstGeom prst="rect">
                <a:avLst/>
              </a:prstGeom>
              <a:noFill/>
            </p:spPr>
            <p:txBody>
              <a:bodyPr wrap="none" rtlCol="0">
                <a:spAutoFit/>
              </a:bodyPr>
              <a:lstStyle/>
              <a:p>
                <a:r>
                  <a:rPr lang="nb-NO" sz="1200" dirty="0"/>
                  <a:t>3. </a:t>
                </a:r>
                <a:r>
                  <a:rPr lang="nb-NO" sz="1200" u="sng" dirty="0"/>
                  <a:t>195.88.55.16</a:t>
                </a:r>
                <a:endParaRPr lang="en-US" sz="1200" u="sng" dirty="0"/>
              </a:p>
            </p:txBody>
          </p:sp>
        </p:grpSp>
        <p:grpSp>
          <p:nvGrpSpPr>
            <p:cNvPr id="64521" name="Group 64520">
              <a:extLst>
                <a:ext uri="{FF2B5EF4-FFF2-40B4-BE49-F238E27FC236}">
                  <a16:creationId xmlns:a16="http://schemas.microsoft.com/office/drawing/2014/main" id="{8BA78512-35B6-AD7B-3473-1CBF868CA8B0}"/>
                </a:ext>
              </a:extLst>
            </p:cNvPr>
            <p:cNvGrpSpPr/>
            <p:nvPr/>
          </p:nvGrpSpPr>
          <p:grpSpPr>
            <a:xfrm>
              <a:off x="3477328" y="1248654"/>
              <a:ext cx="4798647" cy="298328"/>
              <a:chOff x="3477328" y="1248654"/>
              <a:chExt cx="4798647" cy="298328"/>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3477328" y="1546982"/>
                <a:ext cx="479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3356A6-83A6-3CE4-309B-93523F90735E}"/>
                  </a:ext>
                </a:extLst>
              </p:cNvPr>
              <p:cNvSpPr txBox="1"/>
              <p:nvPr/>
            </p:nvSpPr>
            <p:spPr>
              <a:xfrm>
                <a:off x="5371073" y="1248654"/>
                <a:ext cx="1258230" cy="276999"/>
              </a:xfrm>
              <a:prstGeom prst="rect">
                <a:avLst/>
              </a:prstGeom>
              <a:noFill/>
            </p:spPr>
            <p:txBody>
              <a:bodyPr wrap="none" rtlCol="0">
                <a:spAutoFit/>
              </a:bodyPr>
              <a:lstStyle/>
              <a:p>
                <a:r>
                  <a:rPr lang="nb-NO" sz="1200" dirty="0"/>
                  <a:t>1. w</a:t>
                </a:r>
                <a:r>
                  <a:rPr lang="en-US" sz="1200" dirty="0"/>
                  <a:t>ww.vg.no</a:t>
                </a:r>
              </a:p>
            </p:txBody>
          </p:sp>
        </p:grpSp>
        <p:grpSp>
          <p:nvGrpSpPr>
            <p:cNvPr id="64522" name="Group 64521">
              <a:extLst>
                <a:ext uri="{FF2B5EF4-FFF2-40B4-BE49-F238E27FC236}">
                  <a16:creationId xmlns:a16="http://schemas.microsoft.com/office/drawing/2014/main" id="{498D796B-ABEF-C372-9D4A-A00E1D4D4980}"/>
                </a:ext>
              </a:extLst>
            </p:cNvPr>
            <p:cNvGrpSpPr/>
            <p:nvPr/>
          </p:nvGrpSpPr>
          <p:grpSpPr>
            <a:xfrm>
              <a:off x="3464292" y="2092333"/>
              <a:ext cx="5903013" cy="328554"/>
              <a:chOff x="3464292" y="2092333"/>
              <a:chExt cx="5903013" cy="32855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3464292" y="2092333"/>
                <a:ext cx="4811683" cy="4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5319661" y="2143888"/>
                <a:ext cx="4047644" cy="276999"/>
              </a:xfrm>
              <a:prstGeom prst="rect">
                <a:avLst/>
              </a:prstGeom>
              <a:noFill/>
            </p:spPr>
            <p:txBody>
              <a:bodyPr wrap="square" rtlCol="0">
                <a:spAutoFit/>
              </a:bodyPr>
              <a:lstStyle/>
              <a:p>
                <a:r>
                  <a:rPr lang="nb-NO" sz="1200" dirty="0"/>
                  <a:t>2. </a:t>
                </a:r>
                <a:r>
                  <a:rPr lang="nb-NO" sz="1200" u="sng" dirty="0"/>
                  <a:t>195.88.55.16</a:t>
                </a:r>
                <a:endParaRPr lang="en-US" sz="1200" u="sng" dirty="0"/>
              </a:p>
            </p:txBody>
          </p:sp>
        </p:grpSp>
        <p:grpSp>
          <p:nvGrpSpPr>
            <p:cNvPr id="64524" name="Group 64523">
              <a:extLst>
                <a:ext uri="{FF2B5EF4-FFF2-40B4-BE49-F238E27FC236}">
                  <a16:creationId xmlns:a16="http://schemas.microsoft.com/office/drawing/2014/main" id="{8228E5C9-451B-A9F5-C99C-C315BDC879CB}"/>
                </a:ext>
              </a:extLst>
            </p:cNvPr>
            <p:cNvGrpSpPr/>
            <p:nvPr/>
          </p:nvGrpSpPr>
          <p:grpSpPr>
            <a:xfrm>
              <a:off x="2158440" y="2823457"/>
              <a:ext cx="457214" cy="1615892"/>
              <a:chOff x="2158440" y="2823457"/>
              <a:chExt cx="457214" cy="1615892"/>
            </a:xfrm>
          </p:grpSpPr>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2158440" y="2823457"/>
                <a:ext cx="0" cy="161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65540F-C815-25E0-F9F6-39B03F5105A8}"/>
                  </a:ext>
                </a:extLst>
              </p:cNvPr>
              <p:cNvSpPr txBox="1"/>
              <p:nvPr/>
            </p:nvSpPr>
            <p:spPr>
              <a:xfrm rot="5400000">
                <a:off x="1837396" y="3511695"/>
                <a:ext cx="1279517" cy="276999"/>
              </a:xfrm>
              <a:prstGeom prst="rect">
                <a:avLst/>
              </a:prstGeom>
              <a:noFill/>
            </p:spPr>
            <p:txBody>
              <a:bodyPr wrap="none" rtlCol="0">
                <a:spAutoFit/>
              </a:bodyPr>
              <a:lstStyle/>
              <a:p>
                <a:r>
                  <a:rPr lang="nb-NO" sz="1200" dirty="0"/>
                  <a:t>6. show vg.no</a:t>
                </a:r>
                <a:endParaRPr lang="en-US" sz="1200" u="sng" dirty="0"/>
              </a:p>
            </p:txBody>
          </p:sp>
        </p:grpSp>
      </p:grpSp>
      <p:pic>
        <p:nvPicPr>
          <p:cNvPr id="3074" name="Picture 2" descr="D365 Database Sync Solution - Connecting Software">
            <a:extLst>
              <a:ext uri="{FF2B5EF4-FFF2-40B4-BE49-F238E27FC236}">
                <a16:creationId xmlns:a16="http://schemas.microsoft.com/office/drawing/2014/main" id="{6A1F3049-B227-F837-A59C-A46223208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2034" y="4024526"/>
            <a:ext cx="2617597" cy="211376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2C051408-3048-4F6E-BD99-A5DBE2F6CE86}"/>
              </a:ext>
            </a:extLst>
          </p:cNvPr>
          <p:cNvCxnSpPr>
            <a:cxnSpLocks/>
          </p:cNvCxnSpPr>
          <p:nvPr/>
        </p:nvCxnSpPr>
        <p:spPr>
          <a:xfrm>
            <a:off x="3377756" y="5023472"/>
            <a:ext cx="4446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561E87-2D0D-B82F-FE0C-1AC200CDB95E}"/>
              </a:ext>
            </a:extLst>
          </p:cNvPr>
          <p:cNvSpPr txBox="1"/>
          <p:nvPr/>
        </p:nvSpPr>
        <p:spPr>
          <a:xfrm>
            <a:off x="5271501" y="4725144"/>
            <a:ext cx="1802096" cy="276999"/>
          </a:xfrm>
          <a:prstGeom prst="rect">
            <a:avLst/>
          </a:prstGeom>
          <a:noFill/>
        </p:spPr>
        <p:txBody>
          <a:bodyPr wrap="none" rtlCol="0">
            <a:spAutoFit/>
          </a:bodyPr>
          <a:lstStyle/>
          <a:p>
            <a:r>
              <a:rPr lang="en-US" sz="1200" dirty="0"/>
              <a:t>4. read/write/update</a:t>
            </a:r>
          </a:p>
        </p:txBody>
      </p:sp>
      <p:cxnSp>
        <p:nvCxnSpPr>
          <p:cNvPr id="42" name="Straight Arrow Connector 41">
            <a:extLst>
              <a:ext uri="{FF2B5EF4-FFF2-40B4-BE49-F238E27FC236}">
                <a16:creationId xmlns:a16="http://schemas.microsoft.com/office/drawing/2014/main" id="{C5910A7B-1832-6780-63AC-5E508FEA69D0}"/>
              </a:ext>
            </a:extLst>
          </p:cNvPr>
          <p:cNvCxnSpPr>
            <a:cxnSpLocks/>
          </p:cNvCxnSpPr>
          <p:nvPr/>
        </p:nvCxnSpPr>
        <p:spPr>
          <a:xfrm flipH="1">
            <a:off x="3346126" y="5841610"/>
            <a:ext cx="4478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FCAA31-931B-BD24-40A7-6B7B164FD8E2}"/>
              </a:ext>
            </a:extLst>
          </p:cNvPr>
          <p:cNvSpPr txBox="1"/>
          <p:nvPr/>
        </p:nvSpPr>
        <p:spPr>
          <a:xfrm>
            <a:off x="5201495" y="5852415"/>
            <a:ext cx="4047644" cy="276999"/>
          </a:xfrm>
          <a:prstGeom prst="rect">
            <a:avLst/>
          </a:prstGeom>
          <a:noFill/>
        </p:spPr>
        <p:txBody>
          <a:bodyPr wrap="square" rtlCol="0">
            <a:spAutoFit/>
          </a:bodyPr>
          <a:lstStyle/>
          <a:p>
            <a:r>
              <a:rPr lang="nb-NO" sz="1200" dirty="0"/>
              <a:t>5. </a:t>
            </a:r>
            <a:r>
              <a:rPr lang="nb-NO" sz="1200" u="sng" dirty="0"/>
              <a:t>Return data </a:t>
            </a:r>
            <a:endParaRPr lang="en-US" sz="1200" u="sng" dirty="0"/>
          </a:p>
        </p:txBody>
      </p:sp>
    </p:spTree>
    <p:extLst>
      <p:ext uri="{BB962C8B-B14F-4D97-AF65-F5344CB8AC3E}">
        <p14:creationId xmlns:p14="http://schemas.microsoft.com/office/powerpoint/2010/main" val="1662278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a:bodyPr>
          <a:lstStyle/>
          <a:p>
            <a:r>
              <a:rPr lang="en-US"/>
              <a:t>Which Database to use?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63084" y="2906713"/>
            <a:ext cx="10363200" cy="1500187"/>
          </a:xfrm>
        </p:spPr>
        <p:txBody>
          <a:bodyPr/>
          <a:lstStyle/>
          <a:p>
            <a:r>
              <a:rPr lang="en-US" dirty="0"/>
              <a:t>A thought would be..</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12</a:t>
            </a:fld>
            <a:endParaRPr lang="sv-SE"/>
          </a:p>
        </p:txBody>
      </p:sp>
    </p:spTree>
    <p:extLst>
      <p:ext uri="{BB962C8B-B14F-4D97-AF65-F5344CB8AC3E}">
        <p14:creationId xmlns:p14="http://schemas.microsoft.com/office/powerpoint/2010/main" val="292172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9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p:txBody>
          <a:bodyPr/>
          <a:lstStyle/>
          <a:p>
            <a:pPr>
              <a:defRPr/>
            </a:pPr>
            <a:fld id="{F072430C-5991-495C-BA50-CC7E47C7ADB1}" type="slidenum">
              <a:rPr lang="sv-SE" smtClean="0"/>
              <a:pPr>
                <a:defRPr/>
              </a:pPr>
              <a:t>13</a:t>
            </a:fld>
            <a:endParaRPr lang="sv-SE"/>
          </a:p>
        </p:txBody>
      </p:sp>
      <p:sp>
        <p:nvSpPr>
          <p:cNvPr id="3" name="Title 2">
            <a:extLst>
              <a:ext uri="{FF2B5EF4-FFF2-40B4-BE49-F238E27FC236}">
                <a16:creationId xmlns:a16="http://schemas.microsoft.com/office/drawing/2014/main" id="{56D33C9C-FD61-3454-BFF0-E00C41249F5A}"/>
              </a:ext>
            </a:extLst>
          </p:cNvPr>
          <p:cNvSpPr>
            <a:spLocks noGrp="1"/>
          </p:cNvSpPr>
          <p:nvPr>
            <p:ph type="ctrTitle"/>
          </p:nvPr>
        </p:nvSpPr>
        <p:spPr/>
        <p:txBody>
          <a:bodyPr/>
          <a:lstStyle/>
          <a:p>
            <a:endParaRPr lang="en-US"/>
          </a:p>
        </p:txBody>
      </p:sp>
      <p:grpSp>
        <p:nvGrpSpPr>
          <p:cNvPr id="8" name="Group 7">
            <a:extLst>
              <a:ext uri="{FF2B5EF4-FFF2-40B4-BE49-F238E27FC236}">
                <a16:creationId xmlns:a16="http://schemas.microsoft.com/office/drawing/2014/main" id="{D9FD71DF-BAC5-2DEB-E49D-096FA6CA412F}"/>
              </a:ext>
            </a:extLst>
          </p:cNvPr>
          <p:cNvGrpSpPr/>
          <p:nvPr/>
        </p:nvGrpSpPr>
        <p:grpSpPr>
          <a:xfrm>
            <a:off x="-20650" y="-1"/>
            <a:ext cx="12192000" cy="6858000"/>
            <a:chOff x="-20650" y="-1"/>
            <a:chExt cx="12192000" cy="6858000"/>
          </a:xfrm>
        </p:grpSpPr>
        <p:pic>
          <p:nvPicPr>
            <p:cNvPr id="4098" name="Picture 2" descr="Types of Databases with Benefits and Use Cases">
              <a:extLst>
                <a:ext uri="{FF2B5EF4-FFF2-40B4-BE49-F238E27FC236}">
                  <a16:creationId xmlns:a16="http://schemas.microsoft.com/office/drawing/2014/main" id="{718BB046-30B4-DAFC-AF40-FFE4FB471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110CEBF-AACF-AFDE-D77D-ABFE9D5351DB}"/>
                </a:ext>
              </a:extLst>
            </p:cNvPr>
            <p:cNvSpPr/>
            <p:nvPr/>
          </p:nvSpPr>
          <p:spPr>
            <a:xfrm>
              <a:off x="10632504" y="188640"/>
              <a:ext cx="1368152" cy="1470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40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14</a:t>
            </a:fld>
            <a:endParaRPr lang="da-DK"/>
          </a:p>
        </p:txBody>
      </p:sp>
      <p:sp>
        <p:nvSpPr>
          <p:cNvPr id="64515" name="Rectangle 2"/>
          <p:cNvSpPr>
            <a:spLocks noGrp="1" noChangeArrowheads="1"/>
          </p:cNvSpPr>
          <p:nvPr>
            <p:ph type="title"/>
          </p:nvPr>
        </p:nvSpPr>
        <p:spPr>
          <a:xfrm>
            <a:off x="623392" y="503467"/>
            <a:ext cx="8424465" cy="406400"/>
          </a:xfrm>
        </p:spPr>
        <p:txBody>
          <a:bodyPr/>
          <a:lstStyle/>
          <a:p>
            <a:r>
              <a:rPr lang="en-US" dirty="0"/>
              <a:t>Relational Databases VS Non-relational database</a:t>
            </a:r>
            <a:endParaRPr lang="en-US" dirty="0">
              <a:solidFill>
                <a:srgbClr val="DE0000"/>
              </a:solidFill>
            </a:endParaRPr>
          </a:p>
        </p:txBody>
      </p:sp>
      <p:grpSp>
        <p:nvGrpSpPr>
          <p:cNvPr id="3" name="Group 2">
            <a:extLst>
              <a:ext uri="{FF2B5EF4-FFF2-40B4-BE49-F238E27FC236}">
                <a16:creationId xmlns:a16="http://schemas.microsoft.com/office/drawing/2014/main" id="{C4456DC8-FA0E-B343-78B2-699EB3170BF4}"/>
              </a:ext>
            </a:extLst>
          </p:cNvPr>
          <p:cNvGrpSpPr/>
          <p:nvPr/>
        </p:nvGrpSpPr>
        <p:grpSpPr>
          <a:xfrm>
            <a:off x="623392" y="1075587"/>
            <a:ext cx="10992544" cy="5256584"/>
            <a:chOff x="623392" y="1075587"/>
            <a:chExt cx="10992544" cy="5256584"/>
          </a:xfrm>
        </p:grpSpPr>
        <p:pic>
          <p:nvPicPr>
            <p:cNvPr id="5122" name="Picture 2" descr="Relational vs. Non-Relational Database: Pros &amp; Cons | The Aloa Blog">
              <a:extLst>
                <a:ext uri="{FF2B5EF4-FFF2-40B4-BE49-F238E27FC236}">
                  <a16:creationId xmlns:a16="http://schemas.microsoft.com/office/drawing/2014/main" id="{DBF0E204-9449-EBA6-9A3D-8214B98FC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53"/>
            <a:stretch/>
          </p:blipFill>
          <p:spPr bwMode="auto">
            <a:xfrm>
              <a:off x="623392" y="1075587"/>
              <a:ext cx="10992544" cy="52565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65D39F-F0C5-4043-0FAE-704B9976C37E}"/>
                </a:ext>
              </a:extLst>
            </p:cNvPr>
            <p:cNvSpPr/>
            <p:nvPr/>
          </p:nvSpPr>
          <p:spPr>
            <a:xfrm>
              <a:off x="7320136" y="5301208"/>
              <a:ext cx="3888432"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pic>
        <p:nvPicPr>
          <p:cNvPr id="5124" name="Picture 4" descr="Oracle - Acceleration Economy">
            <a:extLst>
              <a:ext uri="{FF2B5EF4-FFF2-40B4-BE49-F238E27FC236}">
                <a16:creationId xmlns:a16="http://schemas.microsoft.com/office/drawing/2014/main" id="{57886C78-94FD-4B5C-34F4-E9B3A49E47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767" y="1027149"/>
            <a:ext cx="1828400" cy="10284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stgreSQL: Open Source Databases | OVHcloud">
            <a:extLst>
              <a:ext uri="{FF2B5EF4-FFF2-40B4-BE49-F238E27FC236}">
                <a16:creationId xmlns:a16="http://schemas.microsoft.com/office/drawing/2014/main" id="{E75257A9-0CD4-CD84-EB0A-A64080D7E6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7848" y="1268760"/>
            <a:ext cx="1828400" cy="54525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7 Mistakes I Made In DynamoDB - Coder Diaries">
            <a:extLst>
              <a:ext uri="{FF2B5EF4-FFF2-40B4-BE49-F238E27FC236}">
                <a16:creationId xmlns:a16="http://schemas.microsoft.com/office/drawing/2014/main" id="{AFDF734C-0A2D-D5C3-5A60-9D39B2180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426" y="5551507"/>
            <a:ext cx="1728194" cy="864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pache Cassandra - Wikipedia">
            <a:extLst>
              <a:ext uri="{FF2B5EF4-FFF2-40B4-BE49-F238E27FC236}">
                <a16:creationId xmlns:a16="http://schemas.microsoft.com/office/drawing/2014/main" id="{60BD04AA-C1AC-319A-D6F0-EF1A157F2A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5661" y="5528255"/>
            <a:ext cx="1080120" cy="7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5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15</a:t>
            </a:fld>
            <a:endParaRPr lang="da-DK"/>
          </a:p>
        </p:txBody>
      </p:sp>
      <p:sp>
        <p:nvSpPr>
          <p:cNvPr id="64515" name="Rectangle 2"/>
          <p:cNvSpPr>
            <a:spLocks noGrp="1" noChangeArrowheads="1"/>
          </p:cNvSpPr>
          <p:nvPr>
            <p:ph type="title"/>
          </p:nvPr>
        </p:nvSpPr>
        <p:spPr>
          <a:xfrm>
            <a:off x="623392" y="503467"/>
            <a:ext cx="8424465" cy="406400"/>
          </a:xfrm>
        </p:spPr>
        <p:txBody>
          <a:bodyPr/>
          <a:lstStyle/>
          <a:p>
            <a:r>
              <a:rPr lang="en-US" dirty="0"/>
              <a:t>Relational Databases VS Non-relational database</a:t>
            </a:r>
            <a:endParaRPr lang="en-US" dirty="0">
              <a:solidFill>
                <a:srgbClr val="DE0000"/>
              </a:solidFill>
            </a:endParaRPr>
          </a:p>
        </p:txBody>
      </p:sp>
      <p:pic>
        <p:nvPicPr>
          <p:cNvPr id="6150" name="Picture 6" descr="What is the better way to visualize the relational database, SQL  (PostgreSQL) or NoSQL (MongoDB)? - Quora">
            <a:extLst>
              <a:ext uri="{FF2B5EF4-FFF2-40B4-BE49-F238E27FC236}">
                <a16:creationId xmlns:a16="http://schemas.microsoft.com/office/drawing/2014/main" id="{70279469-CAB0-85D2-F0EA-AFBD0F031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1052736"/>
            <a:ext cx="6511385" cy="46805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DUSTRY USE-CASES OF MongoDB :. ✍WHAT IS MongoDB ? | by Priya Soni |  Medium">
            <a:extLst>
              <a:ext uri="{FF2B5EF4-FFF2-40B4-BE49-F238E27FC236}">
                <a16:creationId xmlns:a16="http://schemas.microsoft.com/office/drawing/2014/main" id="{EC0F7B8E-DF59-FB56-F372-34C7F7711F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88" t="14936" r="7958" b="17009"/>
          <a:stretch/>
        </p:blipFill>
        <p:spPr bwMode="auto">
          <a:xfrm>
            <a:off x="2929706" y="1210867"/>
            <a:ext cx="8641035" cy="452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animEffect transition="in" filter="fade">
                                      <p:cBhvr>
                                        <p:cTn id="1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16</a:t>
            </a:fld>
            <a:endParaRPr lang="da-DK"/>
          </a:p>
        </p:txBody>
      </p:sp>
      <p:sp>
        <p:nvSpPr>
          <p:cNvPr id="64515" name="Rectangle 2"/>
          <p:cNvSpPr>
            <a:spLocks noGrp="1" noChangeArrowheads="1"/>
          </p:cNvSpPr>
          <p:nvPr>
            <p:ph type="title"/>
          </p:nvPr>
        </p:nvSpPr>
        <p:spPr>
          <a:xfrm>
            <a:off x="547064" y="753386"/>
            <a:ext cx="8424465" cy="406400"/>
          </a:xfrm>
        </p:spPr>
        <p:txBody>
          <a:bodyPr/>
          <a:lstStyle/>
          <a:p>
            <a:r>
              <a:rPr lang="en-US" dirty="0">
                <a:solidFill>
                  <a:srgbClr val="DE0000"/>
                </a:solidFill>
              </a:rPr>
              <a:t>When to use non-relational database?</a:t>
            </a:r>
          </a:p>
        </p:txBody>
      </p:sp>
      <p:grpSp>
        <p:nvGrpSpPr>
          <p:cNvPr id="2" name="Group 1">
            <a:extLst>
              <a:ext uri="{FF2B5EF4-FFF2-40B4-BE49-F238E27FC236}">
                <a16:creationId xmlns:a16="http://schemas.microsoft.com/office/drawing/2014/main" id="{58F3B8AA-19F1-0ACC-677F-25509F73CF88}"/>
              </a:ext>
            </a:extLst>
          </p:cNvPr>
          <p:cNvGrpSpPr/>
          <p:nvPr/>
        </p:nvGrpSpPr>
        <p:grpSpPr>
          <a:xfrm>
            <a:off x="547065" y="1988840"/>
            <a:ext cx="10661504" cy="3277290"/>
            <a:chOff x="883892" y="2185000"/>
            <a:chExt cx="11522161" cy="3277290"/>
          </a:xfrm>
        </p:grpSpPr>
        <p:grpSp>
          <p:nvGrpSpPr>
            <p:cNvPr id="7" name="Group 6">
              <a:extLst>
                <a:ext uri="{FF2B5EF4-FFF2-40B4-BE49-F238E27FC236}">
                  <a16:creationId xmlns:a16="http://schemas.microsoft.com/office/drawing/2014/main" id="{1EECFBC7-D777-1042-CD56-19B8F506E398}"/>
                </a:ext>
              </a:extLst>
            </p:cNvPr>
            <p:cNvGrpSpPr/>
            <p:nvPr/>
          </p:nvGrpSpPr>
          <p:grpSpPr>
            <a:xfrm>
              <a:off x="883892" y="2185000"/>
              <a:ext cx="11522161" cy="338554"/>
              <a:chOff x="522931" y="2121156"/>
              <a:chExt cx="11522161" cy="338554"/>
            </a:xfrm>
          </p:grpSpPr>
          <p:sp>
            <p:nvSpPr>
              <p:cNvPr id="8" name="Oval 7">
                <a:extLst>
                  <a:ext uri="{FF2B5EF4-FFF2-40B4-BE49-F238E27FC236}">
                    <a16:creationId xmlns:a16="http://schemas.microsoft.com/office/drawing/2014/main" id="{46CD5D1D-EEDA-47D5-06D3-DB45F8DC822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EE538B7-7894-68FE-CBE1-C5799A7E335B}"/>
                  </a:ext>
                </a:extLst>
              </p:cNvPr>
              <p:cNvGrpSpPr/>
              <p:nvPr/>
            </p:nvGrpSpPr>
            <p:grpSpPr>
              <a:xfrm>
                <a:off x="772412" y="2121156"/>
                <a:ext cx="11272680" cy="338554"/>
                <a:chOff x="628016" y="1484780"/>
                <a:chExt cx="11272680" cy="338554"/>
              </a:xfrm>
            </p:grpSpPr>
            <p:sp>
              <p:nvSpPr>
                <p:cNvPr id="10" name="TextBox 9">
                  <a:extLst>
                    <a:ext uri="{FF2B5EF4-FFF2-40B4-BE49-F238E27FC236}">
                      <a16:creationId xmlns:a16="http://schemas.microsoft.com/office/drawing/2014/main" id="{1F551DAD-F7FF-EFB2-2B2A-D2C243A3F59F}"/>
                    </a:ext>
                  </a:extLst>
                </p:cNvPr>
                <p:cNvSpPr txBox="1"/>
                <p:nvPr/>
              </p:nvSpPr>
              <p:spPr>
                <a:xfrm>
                  <a:off x="695402" y="1484780"/>
                  <a:ext cx="11205294" cy="338554"/>
                </a:xfrm>
                <a:prstGeom prst="rect">
                  <a:avLst/>
                </a:prstGeom>
                <a:noFill/>
              </p:spPr>
              <p:txBody>
                <a:bodyPr wrap="square" rtlCol="0">
                  <a:spAutoFit/>
                </a:bodyPr>
                <a:lstStyle/>
                <a:p>
                  <a:r>
                    <a:rPr lang="en-US" sz="1600" dirty="0"/>
                    <a:t>If your application require </a:t>
                  </a:r>
                  <a:r>
                    <a:rPr lang="en-US" sz="1600" b="1" dirty="0"/>
                    <a:t>super-low latency</a:t>
                  </a:r>
                  <a:r>
                    <a:rPr lang="en-US" sz="1600" dirty="0"/>
                    <a:t>.</a:t>
                  </a:r>
                </a:p>
              </p:txBody>
            </p:sp>
            <p:sp>
              <p:nvSpPr>
                <p:cNvPr id="11" name="Isosceles Triangle 10">
                  <a:extLst>
                    <a:ext uri="{FF2B5EF4-FFF2-40B4-BE49-F238E27FC236}">
                      <a16:creationId xmlns:a16="http://schemas.microsoft.com/office/drawing/2014/main" id="{F4BB327C-7626-92BA-7F99-B3826ADAB6D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C4261DA0-7062-B423-6930-3789706B18DF}"/>
                </a:ext>
              </a:extLst>
            </p:cNvPr>
            <p:cNvGrpSpPr/>
            <p:nvPr/>
          </p:nvGrpSpPr>
          <p:grpSpPr>
            <a:xfrm>
              <a:off x="935212" y="3349467"/>
              <a:ext cx="10583275" cy="338554"/>
              <a:chOff x="522931" y="2121156"/>
              <a:chExt cx="11522161" cy="338554"/>
            </a:xfrm>
          </p:grpSpPr>
          <p:sp>
            <p:nvSpPr>
              <p:cNvPr id="18" name="Oval 17">
                <a:extLst>
                  <a:ext uri="{FF2B5EF4-FFF2-40B4-BE49-F238E27FC236}">
                    <a16:creationId xmlns:a16="http://schemas.microsoft.com/office/drawing/2014/main" id="{D4941283-1C22-0C33-97E8-6434E05AB82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15B8503-730B-2FCB-0931-60FF572DAF24}"/>
                  </a:ext>
                </a:extLst>
              </p:cNvPr>
              <p:cNvGrpSpPr/>
              <p:nvPr/>
            </p:nvGrpSpPr>
            <p:grpSpPr>
              <a:xfrm>
                <a:off x="772412" y="2121156"/>
                <a:ext cx="11272680" cy="338554"/>
                <a:chOff x="628016" y="1484780"/>
                <a:chExt cx="11272680" cy="338554"/>
              </a:xfrm>
            </p:grpSpPr>
            <p:sp>
              <p:nvSpPr>
                <p:cNvPr id="20" name="TextBox 19">
                  <a:extLst>
                    <a:ext uri="{FF2B5EF4-FFF2-40B4-BE49-F238E27FC236}">
                      <a16:creationId xmlns:a16="http://schemas.microsoft.com/office/drawing/2014/main" id="{45243276-72C7-B35F-42E5-D63CB5217A20}"/>
                    </a:ext>
                  </a:extLst>
                </p:cNvPr>
                <p:cNvSpPr txBox="1"/>
                <p:nvPr/>
              </p:nvSpPr>
              <p:spPr>
                <a:xfrm>
                  <a:off x="695402" y="1484780"/>
                  <a:ext cx="11205294" cy="338554"/>
                </a:xfrm>
                <a:prstGeom prst="rect">
                  <a:avLst/>
                </a:prstGeom>
                <a:noFill/>
              </p:spPr>
              <p:txBody>
                <a:bodyPr wrap="square" rtlCol="0">
                  <a:spAutoFit/>
                </a:bodyPr>
                <a:lstStyle/>
                <a:p>
                  <a:r>
                    <a:rPr lang="en-US" sz="1600" dirty="0"/>
                    <a:t>Your data is </a:t>
                  </a:r>
                  <a:r>
                    <a:rPr lang="en-US" sz="1600" b="1" dirty="0"/>
                    <a:t>unstructured</a:t>
                  </a:r>
                  <a:r>
                    <a:rPr lang="en-US" sz="1600" dirty="0"/>
                    <a:t>. </a:t>
                  </a:r>
                </a:p>
              </p:txBody>
            </p:sp>
            <p:sp>
              <p:nvSpPr>
                <p:cNvPr id="21" name="Isosceles Triangle 20">
                  <a:extLst>
                    <a:ext uri="{FF2B5EF4-FFF2-40B4-BE49-F238E27FC236}">
                      <a16:creationId xmlns:a16="http://schemas.microsoft.com/office/drawing/2014/main" id="{50900F54-1EB1-0AD2-1CAE-7B8DFF47439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C9BDD858-3597-09FE-22E4-27C0F60066C3}"/>
                </a:ext>
              </a:extLst>
            </p:cNvPr>
            <p:cNvGrpSpPr/>
            <p:nvPr/>
          </p:nvGrpSpPr>
          <p:grpSpPr>
            <a:xfrm>
              <a:off x="983432" y="4264569"/>
              <a:ext cx="10225136" cy="338554"/>
              <a:chOff x="522931" y="2121156"/>
              <a:chExt cx="11522161" cy="338554"/>
            </a:xfrm>
          </p:grpSpPr>
          <p:sp>
            <p:nvSpPr>
              <p:cNvPr id="23" name="Oval 22">
                <a:extLst>
                  <a:ext uri="{FF2B5EF4-FFF2-40B4-BE49-F238E27FC236}">
                    <a16:creationId xmlns:a16="http://schemas.microsoft.com/office/drawing/2014/main" id="{B887A614-28C0-7F44-863D-B53BEC6468B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4E2A6E9-ACAD-DFAF-9466-43C33AC61369}"/>
                  </a:ext>
                </a:extLst>
              </p:cNvPr>
              <p:cNvGrpSpPr/>
              <p:nvPr/>
            </p:nvGrpSpPr>
            <p:grpSpPr>
              <a:xfrm>
                <a:off x="772412" y="2121156"/>
                <a:ext cx="11272680" cy="338554"/>
                <a:chOff x="628016" y="1484780"/>
                <a:chExt cx="11272680" cy="338554"/>
              </a:xfrm>
            </p:grpSpPr>
            <p:sp>
              <p:nvSpPr>
                <p:cNvPr id="25" name="TextBox 24">
                  <a:extLst>
                    <a:ext uri="{FF2B5EF4-FFF2-40B4-BE49-F238E27FC236}">
                      <a16:creationId xmlns:a16="http://schemas.microsoft.com/office/drawing/2014/main" id="{D4530573-0276-2BD0-4776-E502BBB7C093}"/>
                    </a:ext>
                  </a:extLst>
                </p:cNvPr>
                <p:cNvSpPr txBox="1"/>
                <p:nvPr/>
              </p:nvSpPr>
              <p:spPr>
                <a:xfrm>
                  <a:off x="695403" y="1484780"/>
                  <a:ext cx="11205293" cy="338554"/>
                </a:xfrm>
                <a:prstGeom prst="rect">
                  <a:avLst/>
                </a:prstGeom>
                <a:noFill/>
              </p:spPr>
              <p:txBody>
                <a:bodyPr wrap="square" rtlCol="0">
                  <a:spAutoFit/>
                </a:bodyPr>
                <a:lstStyle/>
                <a:p>
                  <a:r>
                    <a:rPr lang="en-US" sz="1600" dirty="0"/>
                    <a:t>You need to </a:t>
                  </a:r>
                  <a:r>
                    <a:rPr lang="en-US" sz="1600" b="1" dirty="0"/>
                    <a:t>store a massive amount </a:t>
                  </a:r>
                  <a:r>
                    <a:rPr lang="en-US" sz="1600" dirty="0"/>
                    <a:t>of data.</a:t>
                  </a:r>
                </a:p>
              </p:txBody>
            </p:sp>
            <p:sp>
              <p:nvSpPr>
                <p:cNvPr id="26" name="Isosceles Triangle 25">
                  <a:extLst>
                    <a:ext uri="{FF2B5EF4-FFF2-40B4-BE49-F238E27FC236}">
                      <a16:creationId xmlns:a16="http://schemas.microsoft.com/office/drawing/2014/main" id="{570E07A7-0701-910F-76B8-027146506C6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E266FDE-FFE9-9634-2D09-E328B30B932E}"/>
                </a:ext>
              </a:extLst>
            </p:cNvPr>
            <p:cNvGrpSpPr/>
            <p:nvPr/>
          </p:nvGrpSpPr>
          <p:grpSpPr>
            <a:xfrm>
              <a:off x="970352" y="5123736"/>
              <a:ext cx="10225136" cy="338554"/>
              <a:chOff x="522931" y="2121156"/>
              <a:chExt cx="11522161" cy="338554"/>
            </a:xfrm>
          </p:grpSpPr>
          <p:sp>
            <p:nvSpPr>
              <p:cNvPr id="28" name="Oval 27">
                <a:extLst>
                  <a:ext uri="{FF2B5EF4-FFF2-40B4-BE49-F238E27FC236}">
                    <a16:creationId xmlns:a16="http://schemas.microsoft.com/office/drawing/2014/main" id="{3D316736-662D-4953-6E42-552D39861998}"/>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91933A5-9047-C5B2-88D8-E3354B83D3AD}"/>
                  </a:ext>
                </a:extLst>
              </p:cNvPr>
              <p:cNvGrpSpPr/>
              <p:nvPr/>
            </p:nvGrpSpPr>
            <p:grpSpPr>
              <a:xfrm>
                <a:off x="772412" y="2121156"/>
                <a:ext cx="11272680" cy="338554"/>
                <a:chOff x="628016" y="1484780"/>
                <a:chExt cx="11272680" cy="338554"/>
              </a:xfrm>
            </p:grpSpPr>
            <p:sp>
              <p:nvSpPr>
                <p:cNvPr id="30" name="TextBox 29">
                  <a:extLst>
                    <a:ext uri="{FF2B5EF4-FFF2-40B4-BE49-F238E27FC236}">
                      <a16:creationId xmlns:a16="http://schemas.microsoft.com/office/drawing/2014/main" id="{71BCC497-8638-41A9-E5AA-243FB647FB10}"/>
                    </a:ext>
                  </a:extLst>
                </p:cNvPr>
                <p:cNvSpPr txBox="1"/>
                <p:nvPr/>
              </p:nvSpPr>
              <p:spPr>
                <a:xfrm>
                  <a:off x="695403" y="1484780"/>
                  <a:ext cx="11205293" cy="338554"/>
                </a:xfrm>
                <a:prstGeom prst="rect">
                  <a:avLst/>
                </a:prstGeom>
                <a:noFill/>
              </p:spPr>
              <p:txBody>
                <a:bodyPr wrap="square" rtlCol="0">
                  <a:spAutoFit/>
                </a:bodyPr>
                <a:lstStyle/>
                <a:p>
                  <a:r>
                    <a:rPr lang="en-US" sz="1600" dirty="0"/>
                    <a:t>You need to </a:t>
                  </a:r>
                  <a:r>
                    <a:rPr lang="en-US" sz="1600" b="1" dirty="0"/>
                    <a:t>serialize and deserialize </a:t>
                  </a:r>
                  <a:r>
                    <a:rPr lang="en-US" sz="1600" dirty="0"/>
                    <a:t>data (JSON, XML, YAML)</a:t>
                  </a:r>
                </a:p>
              </p:txBody>
            </p:sp>
            <p:sp>
              <p:nvSpPr>
                <p:cNvPr id="31" name="Isosceles Triangle 30">
                  <a:extLst>
                    <a:ext uri="{FF2B5EF4-FFF2-40B4-BE49-F238E27FC236}">
                      <a16:creationId xmlns:a16="http://schemas.microsoft.com/office/drawing/2014/main" id="{EE80EEEA-B5D9-09BA-46FE-9CAC01871DBD}"/>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534151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a:bodyPr>
          <a:lstStyle/>
          <a:p>
            <a:r>
              <a:rPr lang="en-US" dirty="0"/>
              <a:t>Back to the architecture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63084" y="2906713"/>
            <a:ext cx="10363200" cy="1500187"/>
          </a:xfrm>
        </p:spPr>
        <p:txBody>
          <a:bodyPr/>
          <a:lstStyle/>
          <a:p>
            <a:r>
              <a:rPr lang="en-US" dirty="0"/>
              <a:t>We were discussing Single Server Setup with Database. </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17</a:t>
            </a:fld>
            <a:endParaRPr lang="sv-SE"/>
          </a:p>
        </p:txBody>
      </p:sp>
    </p:spTree>
    <p:extLst>
      <p:ext uri="{BB962C8B-B14F-4D97-AF65-F5344CB8AC3E}">
        <p14:creationId xmlns:p14="http://schemas.microsoft.com/office/powerpoint/2010/main" val="150222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18</a:t>
            </a:fld>
            <a:endParaRPr lang="da-DK"/>
          </a:p>
        </p:txBody>
      </p:sp>
      <p:sp>
        <p:nvSpPr>
          <p:cNvPr id="64515" name="Rectangle 2"/>
          <p:cNvSpPr>
            <a:spLocks noGrp="1" noChangeArrowheads="1"/>
          </p:cNvSpPr>
          <p:nvPr>
            <p:ph type="title"/>
          </p:nvPr>
        </p:nvSpPr>
        <p:spPr>
          <a:xfrm>
            <a:off x="547064" y="753386"/>
            <a:ext cx="8424465" cy="406400"/>
          </a:xfrm>
        </p:spPr>
        <p:txBody>
          <a:bodyPr/>
          <a:lstStyle/>
          <a:p>
            <a:r>
              <a:rPr lang="en-US" dirty="0">
                <a:solidFill>
                  <a:srgbClr val="DE0000"/>
                </a:solidFill>
              </a:rPr>
              <a:t>When you talk about servers?</a:t>
            </a:r>
          </a:p>
        </p:txBody>
      </p:sp>
      <p:grpSp>
        <p:nvGrpSpPr>
          <p:cNvPr id="4" name="Group 3">
            <a:extLst>
              <a:ext uri="{FF2B5EF4-FFF2-40B4-BE49-F238E27FC236}">
                <a16:creationId xmlns:a16="http://schemas.microsoft.com/office/drawing/2014/main" id="{E62178E6-AEA8-A5C7-786A-0E6F289DB1C0}"/>
              </a:ext>
            </a:extLst>
          </p:cNvPr>
          <p:cNvGrpSpPr/>
          <p:nvPr/>
        </p:nvGrpSpPr>
        <p:grpSpPr>
          <a:xfrm>
            <a:off x="846350" y="2495080"/>
            <a:ext cx="10866274" cy="3953465"/>
            <a:chOff x="-374245" y="2035017"/>
            <a:chExt cx="11872408" cy="4437526"/>
          </a:xfrm>
        </p:grpSpPr>
        <p:graphicFrame>
          <p:nvGraphicFramePr>
            <p:cNvPr id="3" name="Diagram 2">
              <a:extLst>
                <a:ext uri="{FF2B5EF4-FFF2-40B4-BE49-F238E27FC236}">
                  <a16:creationId xmlns:a16="http://schemas.microsoft.com/office/drawing/2014/main" id="{AD9858B1-4CD5-1F27-6F0D-16C15F0B67CE}"/>
                </a:ext>
              </a:extLst>
            </p:cNvPr>
            <p:cNvGraphicFramePr/>
            <p:nvPr>
              <p:extLst>
                <p:ext uri="{D42A27DB-BD31-4B8C-83A1-F6EECF244321}">
                  <p14:modId xmlns:p14="http://schemas.microsoft.com/office/powerpoint/2010/main" val="4233671648"/>
                </p:ext>
              </p:extLst>
            </p:nvPr>
          </p:nvGraphicFramePr>
          <p:xfrm>
            <a:off x="-374245" y="2035017"/>
            <a:ext cx="6656288" cy="4437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2" name="Picture 4" descr="Server hardware and software specifications | Download Table">
              <a:extLst>
                <a:ext uri="{FF2B5EF4-FFF2-40B4-BE49-F238E27FC236}">
                  <a16:creationId xmlns:a16="http://schemas.microsoft.com/office/drawing/2014/main" id="{385B65D9-6AD6-05A3-CA9A-132A2CC31A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5225" y="2242210"/>
              <a:ext cx="5952938" cy="3491045"/>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Types and Uses of Construction Specifications - YouTube">
            <a:extLst>
              <a:ext uri="{FF2B5EF4-FFF2-40B4-BE49-F238E27FC236}">
                <a16:creationId xmlns:a16="http://schemas.microsoft.com/office/drawing/2014/main" id="{C027D628-F826-1BEB-DEE6-023885EC6A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3357" y="183616"/>
            <a:ext cx="3096344" cy="174169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AEA06282-3D1F-EC1D-CC35-A89AFDF3B333}"/>
              </a:ext>
            </a:extLst>
          </p:cNvPr>
          <p:cNvGrpSpPr/>
          <p:nvPr/>
        </p:nvGrpSpPr>
        <p:grpSpPr>
          <a:xfrm>
            <a:off x="565152" y="1430909"/>
            <a:ext cx="10225136" cy="338554"/>
            <a:chOff x="522931" y="2121156"/>
            <a:chExt cx="11522161" cy="338554"/>
          </a:xfrm>
        </p:grpSpPr>
        <p:sp>
          <p:nvSpPr>
            <p:cNvPr id="33" name="Oval 32">
              <a:extLst>
                <a:ext uri="{FF2B5EF4-FFF2-40B4-BE49-F238E27FC236}">
                  <a16:creationId xmlns:a16="http://schemas.microsoft.com/office/drawing/2014/main" id="{E6E63AD2-5C72-35CE-8CA1-33A28968A998}"/>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FA902F8-C0AC-B551-EFF5-7129237EF4F9}"/>
                </a:ext>
              </a:extLst>
            </p:cNvPr>
            <p:cNvGrpSpPr/>
            <p:nvPr/>
          </p:nvGrpSpPr>
          <p:grpSpPr>
            <a:xfrm>
              <a:off x="772412" y="2121156"/>
              <a:ext cx="11272680" cy="338554"/>
              <a:chOff x="628016" y="1484780"/>
              <a:chExt cx="11272680" cy="338554"/>
            </a:xfrm>
          </p:grpSpPr>
          <p:sp>
            <p:nvSpPr>
              <p:cNvPr id="35" name="TextBox 34">
                <a:extLst>
                  <a:ext uri="{FF2B5EF4-FFF2-40B4-BE49-F238E27FC236}">
                    <a16:creationId xmlns:a16="http://schemas.microsoft.com/office/drawing/2014/main" id="{989AAA39-39E2-35FC-01A2-32E4E4C9BF10}"/>
                  </a:ext>
                </a:extLst>
              </p:cNvPr>
              <p:cNvSpPr txBox="1"/>
              <p:nvPr/>
            </p:nvSpPr>
            <p:spPr>
              <a:xfrm>
                <a:off x="695403" y="1484780"/>
                <a:ext cx="11205293" cy="338554"/>
              </a:xfrm>
              <a:prstGeom prst="rect">
                <a:avLst/>
              </a:prstGeom>
              <a:noFill/>
            </p:spPr>
            <p:txBody>
              <a:bodyPr wrap="square" rtlCol="0">
                <a:spAutoFit/>
              </a:bodyPr>
              <a:lstStyle/>
              <a:p>
                <a:r>
                  <a:rPr lang="en-US" sz="1600" b="1" dirty="0"/>
                  <a:t>It is just a computer with higher specification.</a:t>
                </a:r>
                <a:endParaRPr lang="en-US" sz="1600" dirty="0"/>
              </a:p>
            </p:txBody>
          </p:sp>
          <p:sp>
            <p:nvSpPr>
              <p:cNvPr id="36" name="Isosceles Triangle 35">
                <a:extLst>
                  <a:ext uri="{FF2B5EF4-FFF2-40B4-BE49-F238E27FC236}">
                    <a16:creationId xmlns:a16="http://schemas.microsoft.com/office/drawing/2014/main" id="{217A7D4F-649C-4959-F47D-5EDE0B91848C}"/>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4480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C37AD-B4B7-2B9C-CD5E-2658675D68AE}"/>
              </a:ext>
            </a:extLst>
          </p:cNvPr>
          <p:cNvSpPr>
            <a:spLocks noGrp="1"/>
          </p:cNvSpPr>
          <p:nvPr>
            <p:ph type="title"/>
          </p:nvPr>
        </p:nvSpPr>
        <p:spPr>
          <a:xfrm>
            <a:off x="966378" y="3515530"/>
            <a:ext cx="10363200" cy="1362075"/>
          </a:xfrm>
        </p:spPr>
        <p:txBody>
          <a:bodyPr/>
          <a:lstStyle/>
          <a:p>
            <a:pPr>
              <a:lnSpc>
                <a:spcPct val="150000"/>
              </a:lnSpc>
            </a:pPr>
            <a:r>
              <a:rPr lang="en-US" dirty="0"/>
              <a:t>Number of users increase, or you run out of specification?</a:t>
            </a:r>
          </a:p>
        </p:txBody>
      </p:sp>
      <p:sp>
        <p:nvSpPr>
          <p:cNvPr id="7" name="Text Placeholder 6">
            <a:extLst>
              <a:ext uri="{FF2B5EF4-FFF2-40B4-BE49-F238E27FC236}">
                <a16:creationId xmlns:a16="http://schemas.microsoft.com/office/drawing/2014/main" id="{B4211100-C3D0-242A-5E00-6EF94B54372F}"/>
              </a:ext>
            </a:extLst>
          </p:cNvPr>
          <p:cNvSpPr>
            <a:spLocks noGrp="1"/>
          </p:cNvSpPr>
          <p:nvPr>
            <p:ph type="body" idx="1"/>
          </p:nvPr>
        </p:nvSpPr>
        <p:spPr>
          <a:xfrm>
            <a:off x="963084" y="1628800"/>
            <a:ext cx="10363200" cy="1500187"/>
          </a:xfrm>
        </p:spPr>
        <p:txBody>
          <a:bodyPr/>
          <a:lstStyle/>
          <a:p>
            <a:r>
              <a:rPr lang="en-US" dirty="0"/>
              <a:t>What will you do if?</a:t>
            </a:r>
          </a:p>
        </p:txBody>
      </p:sp>
      <p:sp>
        <p:nvSpPr>
          <p:cNvPr id="4" name="Date Placeholder 3">
            <a:extLst>
              <a:ext uri="{FF2B5EF4-FFF2-40B4-BE49-F238E27FC236}">
                <a16:creationId xmlns:a16="http://schemas.microsoft.com/office/drawing/2014/main" id="{0820CF21-32CF-DB19-A544-84259A7CBB57}"/>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837A54EA-6D9E-0B28-88F2-ABD4D2236322}"/>
              </a:ext>
            </a:extLst>
          </p:cNvPr>
          <p:cNvSpPr>
            <a:spLocks noGrp="1"/>
          </p:cNvSpPr>
          <p:nvPr>
            <p:ph type="sldNum" sz="quarter" idx="12"/>
          </p:nvPr>
        </p:nvSpPr>
        <p:spPr/>
        <p:txBody>
          <a:bodyPr/>
          <a:lstStyle/>
          <a:p>
            <a:pPr>
              <a:defRPr/>
            </a:pPr>
            <a:fld id="{F072430C-5991-495C-BA50-CC7E47C7ADB1}" type="slidenum">
              <a:rPr lang="sv-SE" smtClean="0"/>
              <a:pPr>
                <a:defRPr/>
              </a:pPr>
              <a:t>19</a:t>
            </a:fld>
            <a:endParaRPr lang="sv-SE"/>
          </a:p>
        </p:txBody>
      </p:sp>
      <p:grpSp>
        <p:nvGrpSpPr>
          <p:cNvPr id="8" name="Group 7">
            <a:extLst>
              <a:ext uri="{FF2B5EF4-FFF2-40B4-BE49-F238E27FC236}">
                <a16:creationId xmlns:a16="http://schemas.microsoft.com/office/drawing/2014/main" id="{C57303EF-5C56-5E24-E742-DBAB96306A25}"/>
              </a:ext>
            </a:extLst>
          </p:cNvPr>
          <p:cNvGrpSpPr/>
          <p:nvPr/>
        </p:nvGrpSpPr>
        <p:grpSpPr>
          <a:xfrm>
            <a:off x="2279576" y="5589240"/>
            <a:ext cx="10225136" cy="338554"/>
            <a:chOff x="522931" y="2121156"/>
            <a:chExt cx="11522161" cy="338554"/>
          </a:xfrm>
        </p:grpSpPr>
        <p:sp>
          <p:nvSpPr>
            <p:cNvPr id="9" name="Oval 8">
              <a:extLst>
                <a:ext uri="{FF2B5EF4-FFF2-40B4-BE49-F238E27FC236}">
                  <a16:creationId xmlns:a16="http://schemas.microsoft.com/office/drawing/2014/main" id="{48510F88-3697-FB9C-6BFF-4C145F5C41CD}"/>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B82814-A6B8-BAAE-69E3-D1FF56ABFC2E}"/>
                </a:ext>
              </a:extLst>
            </p:cNvPr>
            <p:cNvGrpSpPr/>
            <p:nvPr/>
          </p:nvGrpSpPr>
          <p:grpSpPr>
            <a:xfrm>
              <a:off x="772412" y="2121156"/>
              <a:ext cx="11272680" cy="338554"/>
              <a:chOff x="628016" y="1484780"/>
              <a:chExt cx="11272680" cy="338554"/>
            </a:xfrm>
          </p:grpSpPr>
          <p:sp>
            <p:nvSpPr>
              <p:cNvPr id="11" name="TextBox 10">
                <a:extLst>
                  <a:ext uri="{FF2B5EF4-FFF2-40B4-BE49-F238E27FC236}">
                    <a16:creationId xmlns:a16="http://schemas.microsoft.com/office/drawing/2014/main" id="{00A1C9C5-00CD-C96E-8B65-5616286862B2}"/>
                  </a:ext>
                </a:extLst>
              </p:cNvPr>
              <p:cNvSpPr txBox="1"/>
              <p:nvPr/>
            </p:nvSpPr>
            <p:spPr>
              <a:xfrm>
                <a:off x="695403" y="1484780"/>
                <a:ext cx="11205293" cy="338554"/>
              </a:xfrm>
              <a:prstGeom prst="rect">
                <a:avLst/>
              </a:prstGeom>
              <a:noFill/>
            </p:spPr>
            <p:txBody>
              <a:bodyPr wrap="square" rtlCol="0">
                <a:spAutoFit/>
              </a:bodyPr>
              <a:lstStyle/>
              <a:p>
                <a:r>
                  <a:rPr lang="en-US" sz="1600" b="1" dirty="0">
                    <a:solidFill>
                      <a:schemeClr val="bg1"/>
                    </a:solidFill>
                  </a:rPr>
                  <a:t>You will need to grow/increase your specification.</a:t>
                </a:r>
                <a:endParaRPr lang="en-US" sz="1600" dirty="0">
                  <a:solidFill>
                    <a:schemeClr val="bg1"/>
                  </a:solidFill>
                </a:endParaRPr>
              </a:p>
            </p:txBody>
          </p:sp>
          <p:sp>
            <p:nvSpPr>
              <p:cNvPr id="12" name="Isosceles Triangle 11">
                <a:extLst>
                  <a:ext uri="{FF2B5EF4-FFF2-40B4-BE49-F238E27FC236}">
                    <a16:creationId xmlns:a16="http://schemas.microsoft.com/office/drawing/2014/main" id="{2394C481-B159-00DE-920C-F535160508C9}"/>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1A692A5D-9486-B7B7-5CA9-5B7922193DEC}"/>
              </a:ext>
            </a:extLst>
          </p:cNvPr>
          <p:cNvGrpSpPr/>
          <p:nvPr/>
        </p:nvGrpSpPr>
        <p:grpSpPr>
          <a:xfrm>
            <a:off x="3647728" y="6102749"/>
            <a:ext cx="10225136" cy="338554"/>
            <a:chOff x="522931" y="2121156"/>
            <a:chExt cx="11522161" cy="338554"/>
          </a:xfrm>
        </p:grpSpPr>
        <p:sp>
          <p:nvSpPr>
            <p:cNvPr id="15" name="Oval 14">
              <a:extLst>
                <a:ext uri="{FF2B5EF4-FFF2-40B4-BE49-F238E27FC236}">
                  <a16:creationId xmlns:a16="http://schemas.microsoft.com/office/drawing/2014/main" id="{AE1479A6-9D04-49C2-4149-AAFCEF8587B8}"/>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6BA5059-9B86-2B79-7613-2E59727579E4}"/>
                </a:ext>
              </a:extLst>
            </p:cNvPr>
            <p:cNvGrpSpPr/>
            <p:nvPr/>
          </p:nvGrpSpPr>
          <p:grpSpPr>
            <a:xfrm>
              <a:off x="772412" y="2121156"/>
              <a:ext cx="11272680" cy="338554"/>
              <a:chOff x="628016" y="1484780"/>
              <a:chExt cx="11272680" cy="338554"/>
            </a:xfrm>
          </p:grpSpPr>
          <p:sp>
            <p:nvSpPr>
              <p:cNvPr id="17" name="TextBox 16">
                <a:extLst>
                  <a:ext uri="{FF2B5EF4-FFF2-40B4-BE49-F238E27FC236}">
                    <a16:creationId xmlns:a16="http://schemas.microsoft.com/office/drawing/2014/main" id="{495D2B2E-DC58-AA3A-72BB-C625B4962728}"/>
                  </a:ext>
                </a:extLst>
              </p:cNvPr>
              <p:cNvSpPr txBox="1"/>
              <p:nvPr/>
            </p:nvSpPr>
            <p:spPr>
              <a:xfrm>
                <a:off x="695403" y="1484780"/>
                <a:ext cx="11205293" cy="338554"/>
              </a:xfrm>
              <a:prstGeom prst="rect">
                <a:avLst/>
              </a:prstGeom>
              <a:noFill/>
            </p:spPr>
            <p:txBody>
              <a:bodyPr wrap="square" rtlCol="0">
                <a:spAutoFit/>
              </a:bodyPr>
              <a:lstStyle/>
              <a:p>
                <a:r>
                  <a:rPr lang="en-US" sz="1600" b="1" dirty="0">
                    <a:solidFill>
                      <a:schemeClr val="bg1"/>
                    </a:solidFill>
                  </a:rPr>
                  <a:t>This concept is called as: ?</a:t>
                </a:r>
                <a:endParaRPr lang="en-US" sz="1600" dirty="0">
                  <a:solidFill>
                    <a:schemeClr val="bg1"/>
                  </a:solidFill>
                </a:endParaRPr>
              </a:p>
            </p:txBody>
          </p:sp>
          <p:sp>
            <p:nvSpPr>
              <p:cNvPr id="18" name="Isosceles Triangle 17">
                <a:extLst>
                  <a:ext uri="{FF2B5EF4-FFF2-40B4-BE49-F238E27FC236}">
                    <a16:creationId xmlns:a16="http://schemas.microsoft.com/office/drawing/2014/main" id="{0E15AD7B-73A5-90B5-C339-93861CFBCBA0}"/>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9609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dt" sz="quarter" idx="10"/>
          </p:nvPr>
        </p:nvSpPr>
        <p:spPr/>
        <p:txBody>
          <a:bodyPr/>
          <a:lstStyle/>
          <a:p>
            <a:pPr>
              <a:defRPr/>
            </a:pPr>
            <a:fld id="{17933CF6-7D92-4981-893F-111A992703F6}" type="datetime1">
              <a:rPr lang="da-DK" smtClean="0"/>
              <a:t>02-11-2022</a:t>
            </a:fld>
            <a:endParaRPr lang="da-DK" dirty="0"/>
          </a:p>
        </p:txBody>
      </p:sp>
      <p:sp>
        <p:nvSpPr>
          <p:cNvPr id="7" name="Rectangle 6"/>
          <p:cNvSpPr>
            <a:spLocks noGrp="1" noChangeArrowheads="1"/>
          </p:cNvSpPr>
          <p:nvPr>
            <p:ph type="sldNum" sz="quarter" idx="12"/>
          </p:nvPr>
        </p:nvSpPr>
        <p:spPr/>
        <p:txBody>
          <a:bodyPr/>
          <a:lstStyle/>
          <a:p>
            <a:pPr>
              <a:defRPr/>
            </a:pPr>
            <a:fld id="{9F824E93-6D36-4173-88CA-6ED2EC280634}" type="slidenum">
              <a:rPr lang="da-DK" smtClean="0"/>
              <a:pPr>
                <a:defRPr/>
              </a:pPr>
              <a:t>2</a:t>
            </a:fld>
            <a:endParaRPr lang="da-DK" dirty="0"/>
          </a:p>
        </p:txBody>
      </p:sp>
      <p:sp>
        <p:nvSpPr>
          <p:cNvPr id="56323" name="Rectangle 2"/>
          <p:cNvSpPr>
            <a:spLocks noGrp="1" noChangeArrowheads="1"/>
          </p:cNvSpPr>
          <p:nvPr>
            <p:ph type="title"/>
          </p:nvPr>
        </p:nvSpPr>
        <p:spPr>
          <a:xfrm>
            <a:off x="335360" y="441325"/>
            <a:ext cx="9697641" cy="406400"/>
          </a:xfrm>
        </p:spPr>
        <p:txBody>
          <a:bodyPr/>
          <a:lstStyle/>
          <a:p>
            <a:pPr eaLnBrk="1" hangingPunct="1"/>
            <a:r>
              <a:rPr lang="da-DK" dirty="0">
                <a:solidFill>
                  <a:srgbClr val="DE0000"/>
                </a:solidFill>
              </a:rPr>
              <a:t>Agenda</a:t>
            </a:r>
          </a:p>
        </p:txBody>
      </p:sp>
      <p:sp>
        <p:nvSpPr>
          <p:cNvPr id="56324" name="Rectangle 3"/>
          <p:cNvSpPr>
            <a:spLocks noGrp="1" noChangeArrowheads="1"/>
          </p:cNvSpPr>
          <p:nvPr>
            <p:ph type="body" idx="1"/>
          </p:nvPr>
        </p:nvSpPr>
        <p:spPr>
          <a:xfrm>
            <a:off x="839416" y="1608797"/>
            <a:ext cx="9721080" cy="4283075"/>
          </a:xfrm>
        </p:spPr>
        <p:txBody>
          <a:bodyPr/>
          <a:lstStyle/>
          <a:p>
            <a:pPr marL="233363" lvl="1" indent="-304800" eaLnBrk="1" hangingPunct="1">
              <a:lnSpc>
                <a:spcPct val="113000"/>
              </a:lnSpc>
              <a:buSzTx/>
              <a:buFontTx/>
              <a:buAutoNum type="arabicPeriod"/>
              <a:tabLst>
                <a:tab pos="6283325" algn="l"/>
                <a:tab pos="7346950" algn="r"/>
                <a:tab pos="7532688" algn="l"/>
                <a:tab pos="8420100" algn="r"/>
              </a:tabLst>
            </a:pPr>
            <a:r>
              <a:rPr lang="da-DK" dirty="0"/>
              <a:t>Overview (User-intensive, Enterprise Application, Scalable Systems, Client, Server, DNS)</a:t>
            </a:r>
            <a:r>
              <a:rPr lang="da-DK" sz="1400" dirty="0"/>
              <a:t> </a:t>
            </a:r>
            <a:endParaRPr lang="da-DK" dirty="0"/>
          </a:p>
          <a:p>
            <a:pPr marL="233363" lvl="1" indent="-304800" eaLnBrk="1" hangingPunct="1">
              <a:lnSpc>
                <a:spcPct val="113000"/>
              </a:lnSpc>
              <a:buSzTx/>
              <a:buFontTx/>
              <a:buAutoNum type="arabicPeriod"/>
              <a:tabLst>
                <a:tab pos="6283325" algn="l"/>
                <a:tab pos="7346950" algn="r"/>
                <a:tab pos="7532688" algn="l"/>
                <a:tab pos="8420100" algn="r"/>
              </a:tabLst>
            </a:pPr>
            <a:r>
              <a:rPr lang="da-DK" dirty="0"/>
              <a:t>Single Server Setup</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Database in Single Server Setup</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Which Database to use?</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Scalability </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Load balancer</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Database replication</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Cache Tier</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Content Delivery Network (CDN)</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Data Centers</a:t>
            </a:r>
          </a:p>
          <a:p>
            <a:pPr marL="233363" lvl="1" indent="-304800" eaLnBrk="1" hangingPunct="1">
              <a:lnSpc>
                <a:spcPct val="113000"/>
              </a:lnSpc>
              <a:buSzTx/>
              <a:buFontTx/>
              <a:buAutoNum type="arabicPeriod"/>
              <a:tabLst>
                <a:tab pos="6283325" algn="l"/>
                <a:tab pos="7346950" algn="r"/>
                <a:tab pos="7532688" algn="l"/>
                <a:tab pos="8420100" algn="r"/>
              </a:tabLst>
            </a:pPr>
            <a:r>
              <a:rPr lang="da-DK" dirty="0"/>
              <a:t>Take </a:t>
            </a:r>
            <a:r>
              <a:rPr lang="en-US" dirty="0"/>
              <a:t>away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ll Hail Auto Scaling! - Blog">
            <a:extLst>
              <a:ext uri="{FF2B5EF4-FFF2-40B4-BE49-F238E27FC236}">
                <a16:creationId xmlns:a16="http://schemas.microsoft.com/office/drawing/2014/main" id="{5A898E52-DA8E-4B90-AE27-3BCB32F047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01" b="8303"/>
          <a:stretch/>
        </p:blipFill>
        <p:spPr bwMode="auto">
          <a:xfrm>
            <a:off x="1343472" y="0"/>
            <a:ext cx="1109195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FF349B7-A2B7-06E2-BD74-FD455CC57172}"/>
              </a:ext>
            </a:extLst>
          </p:cNvPr>
          <p:cNvSpPr>
            <a:spLocks noGrp="1"/>
          </p:cNvSpPr>
          <p:nvPr>
            <p:ph type="title"/>
          </p:nvPr>
        </p:nvSpPr>
        <p:spPr>
          <a:xfrm rot="16200000">
            <a:off x="-1796421" y="3112010"/>
            <a:ext cx="4981376" cy="406400"/>
          </a:xfrm>
        </p:spPr>
        <p:txBody>
          <a:bodyPr/>
          <a:lstStyle/>
          <a:p>
            <a:r>
              <a:rPr lang="nb-NO" sz="6600" dirty="0"/>
              <a:t>Scalability</a:t>
            </a:r>
            <a:endParaRPr lang="en-US" sz="6600" dirty="0"/>
          </a:p>
        </p:txBody>
      </p:sp>
      <p:sp>
        <p:nvSpPr>
          <p:cNvPr id="4" name="Date Placeholder 3">
            <a:extLst>
              <a:ext uri="{FF2B5EF4-FFF2-40B4-BE49-F238E27FC236}">
                <a16:creationId xmlns:a16="http://schemas.microsoft.com/office/drawing/2014/main" id="{D46A4A6E-66FF-0958-216A-A5C225604B2A}"/>
              </a:ext>
            </a:extLst>
          </p:cNvPr>
          <p:cNvSpPr>
            <a:spLocks noGrp="1"/>
          </p:cNvSpPr>
          <p:nvPr>
            <p:ph type="dt" sz="half" idx="10"/>
          </p:nvPr>
        </p:nvSpPr>
        <p:spPr/>
        <p:txBody>
          <a:bodyPr/>
          <a:lstStyle/>
          <a:p>
            <a:pPr>
              <a:defRPr/>
            </a:pPr>
            <a:fld id="{BA51222D-2E98-4104-96CC-EC797B1D3ED8}" type="datetime1">
              <a:rPr lang="da-DK" smtClean="0"/>
              <a:t>02-11-2022</a:t>
            </a:fld>
            <a:endParaRPr lang="da-DK" dirty="0"/>
          </a:p>
        </p:txBody>
      </p:sp>
      <p:sp>
        <p:nvSpPr>
          <p:cNvPr id="5" name="Slide Number Placeholder 4">
            <a:extLst>
              <a:ext uri="{FF2B5EF4-FFF2-40B4-BE49-F238E27FC236}">
                <a16:creationId xmlns:a16="http://schemas.microsoft.com/office/drawing/2014/main" id="{2295381F-7403-3961-1FB1-BBADCFBECDF9}"/>
              </a:ext>
            </a:extLst>
          </p:cNvPr>
          <p:cNvSpPr>
            <a:spLocks noGrp="1"/>
          </p:cNvSpPr>
          <p:nvPr>
            <p:ph type="sldNum" sz="quarter" idx="12"/>
          </p:nvPr>
        </p:nvSpPr>
        <p:spPr/>
        <p:txBody>
          <a:bodyPr/>
          <a:lstStyle/>
          <a:p>
            <a:pPr>
              <a:defRPr/>
            </a:pPr>
            <a:fld id="{224E8847-31D4-433B-973E-6B2BFC227031}" type="slidenum">
              <a:rPr lang="da-DK" smtClean="0"/>
              <a:pPr>
                <a:defRPr/>
              </a:pPr>
              <a:t>20</a:t>
            </a:fld>
            <a:endParaRPr lang="da-DK"/>
          </a:p>
        </p:txBody>
      </p:sp>
    </p:spTree>
    <p:extLst>
      <p:ext uri="{BB962C8B-B14F-4D97-AF65-F5344CB8AC3E}">
        <p14:creationId xmlns:p14="http://schemas.microsoft.com/office/powerpoint/2010/main" val="814530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C4936AB-E88B-9277-E643-F987DC2A19B1}"/>
              </a:ext>
            </a:extLst>
          </p:cNvPr>
          <p:cNvSpPr>
            <a:spLocks noGrp="1"/>
          </p:cNvSpPr>
          <p:nvPr>
            <p:ph type="dt" sz="half" idx="10"/>
          </p:nvPr>
        </p:nvSpPr>
        <p:spPr/>
        <p:txBody>
          <a:bodyPr/>
          <a:lstStyle/>
          <a:p>
            <a:pPr>
              <a:defRPr/>
            </a:pPr>
            <a:fld id="{4C08B8F0-B61D-47A7-8F44-64C2BA229EBE}" type="datetime1">
              <a:rPr lang="da-DK" smtClean="0"/>
              <a:t>02-11-2022</a:t>
            </a:fld>
            <a:endParaRPr lang="sv-SE"/>
          </a:p>
        </p:txBody>
      </p:sp>
      <p:sp>
        <p:nvSpPr>
          <p:cNvPr id="4" name="Slide Number Placeholder 3">
            <a:extLst>
              <a:ext uri="{FF2B5EF4-FFF2-40B4-BE49-F238E27FC236}">
                <a16:creationId xmlns:a16="http://schemas.microsoft.com/office/drawing/2014/main" id="{176EE39F-0A6F-1503-F1A6-EF54A263B93F}"/>
              </a:ext>
            </a:extLst>
          </p:cNvPr>
          <p:cNvSpPr>
            <a:spLocks noGrp="1"/>
          </p:cNvSpPr>
          <p:nvPr>
            <p:ph type="sldNum" sz="quarter" idx="12"/>
          </p:nvPr>
        </p:nvSpPr>
        <p:spPr/>
        <p:txBody>
          <a:bodyPr/>
          <a:lstStyle/>
          <a:p>
            <a:pPr>
              <a:defRPr/>
            </a:pPr>
            <a:fld id="{33EA3F29-98A0-401D-A6E9-F3DF78CDCD63}" type="slidenum">
              <a:rPr lang="sv-SE" smtClean="0"/>
              <a:pPr>
                <a:defRPr/>
              </a:pPr>
              <a:t>21</a:t>
            </a:fld>
            <a:endParaRPr lang="sv-SE"/>
          </a:p>
        </p:txBody>
      </p:sp>
      <p:pic>
        <p:nvPicPr>
          <p:cNvPr id="10242" name="Picture 2" descr="AZ-900: Cloud Concepts - Scalability and Elasticity — Skylines Academy">
            <a:extLst>
              <a:ext uri="{FF2B5EF4-FFF2-40B4-BE49-F238E27FC236}">
                <a16:creationId xmlns:a16="http://schemas.microsoft.com/office/drawing/2014/main" id="{C176DC45-03A6-612D-5638-630C029A6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98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22</a:t>
            </a:fld>
            <a:endParaRPr lang="da-DK"/>
          </a:p>
        </p:txBody>
      </p:sp>
      <p:sp>
        <p:nvSpPr>
          <p:cNvPr id="64515" name="Rectangle 2"/>
          <p:cNvSpPr>
            <a:spLocks noGrp="1" noChangeArrowheads="1"/>
          </p:cNvSpPr>
          <p:nvPr>
            <p:ph type="title"/>
          </p:nvPr>
        </p:nvSpPr>
        <p:spPr>
          <a:xfrm>
            <a:off x="547064" y="753386"/>
            <a:ext cx="8424465" cy="406400"/>
          </a:xfrm>
        </p:spPr>
        <p:txBody>
          <a:bodyPr/>
          <a:lstStyle/>
          <a:p>
            <a:r>
              <a:rPr lang="en-US" dirty="0">
                <a:solidFill>
                  <a:srgbClr val="DE0000"/>
                </a:solidFill>
              </a:rPr>
              <a:t>Scalability thoughts ……. ????</a:t>
            </a:r>
          </a:p>
        </p:txBody>
      </p:sp>
      <p:grpSp>
        <p:nvGrpSpPr>
          <p:cNvPr id="7" name="Group 6">
            <a:extLst>
              <a:ext uri="{FF2B5EF4-FFF2-40B4-BE49-F238E27FC236}">
                <a16:creationId xmlns:a16="http://schemas.microsoft.com/office/drawing/2014/main" id="{1EECFBC7-D777-1042-CD56-19B8F506E398}"/>
              </a:ext>
            </a:extLst>
          </p:cNvPr>
          <p:cNvGrpSpPr/>
          <p:nvPr/>
        </p:nvGrpSpPr>
        <p:grpSpPr>
          <a:xfrm>
            <a:off x="547065" y="1988840"/>
            <a:ext cx="10661504" cy="338554"/>
            <a:chOff x="522931" y="2121156"/>
            <a:chExt cx="11522161" cy="338554"/>
          </a:xfrm>
        </p:grpSpPr>
        <p:sp>
          <p:nvSpPr>
            <p:cNvPr id="8" name="Oval 7">
              <a:extLst>
                <a:ext uri="{FF2B5EF4-FFF2-40B4-BE49-F238E27FC236}">
                  <a16:creationId xmlns:a16="http://schemas.microsoft.com/office/drawing/2014/main" id="{46CD5D1D-EEDA-47D5-06D3-DB45F8DC822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EE538B7-7894-68FE-CBE1-C5799A7E335B}"/>
                </a:ext>
              </a:extLst>
            </p:cNvPr>
            <p:cNvGrpSpPr/>
            <p:nvPr/>
          </p:nvGrpSpPr>
          <p:grpSpPr>
            <a:xfrm>
              <a:off x="772412" y="2121156"/>
              <a:ext cx="11272680" cy="338554"/>
              <a:chOff x="628016" y="1484780"/>
              <a:chExt cx="11272680" cy="338554"/>
            </a:xfrm>
          </p:grpSpPr>
          <p:sp>
            <p:nvSpPr>
              <p:cNvPr id="10" name="TextBox 9">
                <a:extLst>
                  <a:ext uri="{FF2B5EF4-FFF2-40B4-BE49-F238E27FC236}">
                    <a16:creationId xmlns:a16="http://schemas.microsoft.com/office/drawing/2014/main" id="{1F551DAD-F7FF-EFB2-2B2A-D2C243A3F59F}"/>
                  </a:ext>
                </a:extLst>
              </p:cNvPr>
              <p:cNvSpPr txBox="1"/>
              <p:nvPr/>
            </p:nvSpPr>
            <p:spPr>
              <a:xfrm>
                <a:off x="695402" y="1484780"/>
                <a:ext cx="11205294" cy="338554"/>
              </a:xfrm>
              <a:prstGeom prst="rect">
                <a:avLst/>
              </a:prstGeom>
              <a:noFill/>
            </p:spPr>
            <p:txBody>
              <a:bodyPr wrap="square" rtlCol="0">
                <a:spAutoFit/>
              </a:bodyPr>
              <a:lstStyle/>
              <a:p>
                <a:r>
                  <a:rPr lang="en-US" sz="1600" b="1" dirty="0"/>
                  <a:t>Vertical scalability </a:t>
                </a:r>
                <a:r>
                  <a:rPr lang="en-US" sz="1600" dirty="0"/>
                  <a:t>works when traffic is low. It is simple to implement.</a:t>
                </a:r>
              </a:p>
            </p:txBody>
          </p:sp>
          <p:sp>
            <p:nvSpPr>
              <p:cNvPr id="11" name="Isosceles Triangle 10">
                <a:extLst>
                  <a:ext uri="{FF2B5EF4-FFF2-40B4-BE49-F238E27FC236}">
                    <a16:creationId xmlns:a16="http://schemas.microsoft.com/office/drawing/2014/main" id="{F4BB327C-7626-92BA-7F99-B3826ADAB6D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C4261DA0-7062-B423-6930-3789706B18DF}"/>
              </a:ext>
            </a:extLst>
          </p:cNvPr>
          <p:cNvGrpSpPr/>
          <p:nvPr/>
        </p:nvGrpSpPr>
        <p:grpSpPr>
          <a:xfrm>
            <a:off x="1199625" y="2668887"/>
            <a:ext cx="9792749" cy="338554"/>
            <a:chOff x="522931" y="2121156"/>
            <a:chExt cx="11522161" cy="338554"/>
          </a:xfrm>
        </p:grpSpPr>
        <p:sp>
          <p:nvSpPr>
            <p:cNvPr id="18" name="Oval 17">
              <a:extLst>
                <a:ext uri="{FF2B5EF4-FFF2-40B4-BE49-F238E27FC236}">
                  <a16:creationId xmlns:a16="http://schemas.microsoft.com/office/drawing/2014/main" id="{D4941283-1C22-0C33-97E8-6434E05AB82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15B8503-730B-2FCB-0931-60FF572DAF24}"/>
                </a:ext>
              </a:extLst>
            </p:cNvPr>
            <p:cNvGrpSpPr/>
            <p:nvPr/>
          </p:nvGrpSpPr>
          <p:grpSpPr>
            <a:xfrm>
              <a:off x="772412" y="2121156"/>
              <a:ext cx="11272680" cy="338554"/>
              <a:chOff x="628016" y="1484780"/>
              <a:chExt cx="11272680" cy="338554"/>
            </a:xfrm>
          </p:grpSpPr>
          <p:sp>
            <p:nvSpPr>
              <p:cNvPr id="20" name="TextBox 19">
                <a:extLst>
                  <a:ext uri="{FF2B5EF4-FFF2-40B4-BE49-F238E27FC236}">
                    <a16:creationId xmlns:a16="http://schemas.microsoft.com/office/drawing/2014/main" id="{45243276-72C7-B35F-42E5-D63CB5217A20}"/>
                  </a:ext>
                </a:extLst>
              </p:cNvPr>
              <p:cNvSpPr txBox="1"/>
              <p:nvPr/>
            </p:nvSpPr>
            <p:spPr>
              <a:xfrm>
                <a:off x="695402" y="1484780"/>
                <a:ext cx="11205294" cy="338554"/>
              </a:xfrm>
              <a:prstGeom prst="rect">
                <a:avLst/>
              </a:prstGeom>
              <a:noFill/>
            </p:spPr>
            <p:txBody>
              <a:bodyPr wrap="square" rtlCol="0">
                <a:spAutoFit/>
              </a:bodyPr>
              <a:lstStyle/>
              <a:p>
                <a:r>
                  <a:rPr lang="en-US" sz="1600" dirty="0"/>
                  <a:t>Impossible to add unlimited CPU and memory to any computer.</a:t>
                </a:r>
              </a:p>
            </p:txBody>
          </p:sp>
          <p:sp>
            <p:nvSpPr>
              <p:cNvPr id="21" name="Isosceles Triangle 20">
                <a:extLst>
                  <a:ext uri="{FF2B5EF4-FFF2-40B4-BE49-F238E27FC236}">
                    <a16:creationId xmlns:a16="http://schemas.microsoft.com/office/drawing/2014/main" id="{50900F54-1EB1-0AD2-1CAE-7B8DFF47439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C9BDD858-3597-09FE-22E4-27C0F60066C3}"/>
              </a:ext>
            </a:extLst>
          </p:cNvPr>
          <p:cNvGrpSpPr/>
          <p:nvPr/>
        </p:nvGrpSpPr>
        <p:grpSpPr>
          <a:xfrm>
            <a:off x="1199625" y="3253963"/>
            <a:ext cx="9461361" cy="338554"/>
            <a:chOff x="522931" y="2121156"/>
            <a:chExt cx="11522161" cy="338554"/>
          </a:xfrm>
        </p:grpSpPr>
        <p:sp>
          <p:nvSpPr>
            <p:cNvPr id="23" name="Oval 22">
              <a:extLst>
                <a:ext uri="{FF2B5EF4-FFF2-40B4-BE49-F238E27FC236}">
                  <a16:creationId xmlns:a16="http://schemas.microsoft.com/office/drawing/2014/main" id="{B887A614-28C0-7F44-863D-B53BEC6468B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4E2A6E9-ACAD-DFAF-9466-43C33AC61369}"/>
                </a:ext>
              </a:extLst>
            </p:cNvPr>
            <p:cNvGrpSpPr/>
            <p:nvPr/>
          </p:nvGrpSpPr>
          <p:grpSpPr>
            <a:xfrm>
              <a:off x="772412" y="2121156"/>
              <a:ext cx="11272680" cy="338554"/>
              <a:chOff x="628016" y="1484780"/>
              <a:chExt cx="11272680" cy="338554"/>
            </a:xfrm>
          </p:grpSpPr>
          <p:sp>
            <p:nvSpPr>
              <p:cNvPr id="25" name="TextBox 24">
                <a:extLst>
                  <a:ext uri="{FF2B5EF4-FFF2-40B4-BE49-F238E27FC236}">
                    <a16:creationId xmlns:a16="http://schemas.microsoft.com/office/drawing/2014/main" id="{D4530573-0276-2BD0-4776-E502BBB7C093}"/>
                  </a:ext>
                </a:extLst>
              </p:cNvPr>
              <p:cNvSpPr txBox="1"/>
              <p:nvPr/>
            </p:nvSpPr>
            <p:spPr>
              <a:xfrm>
                <a:off x="695403" y="1484780"/>
                <a:ext cx="11205293" cy="338554"/>
              </a:xfrm>
              <a:prstGeom prst="rect">
                <a:avLst/>
              </a:prstGeom>
              <a:noFill/>
            </p:spPr>
            <p:txBody>
              <a:bodyPr wrap="square" rtlCol="0">
                <a:spAutoFit/>
              </a:bodyPr>
              <a:lstStyle/>
              <a:p>
                <a:r>
                  <a:rPr lang="en-US" sz="1600" dirty="0"/>
                  <a:t>If server goes down, entire application goes down.</a:t>
                </a:r>
              </a:p>
            </p:txBody>
          </p:sp>
          <p:sp>
            <p:nvSpPr>
              <p:cNvPr id="26" name="Isosceles Triangle 25">
                <a:extLst>
                  <a:ext uri="{FF2B5EF4-FFF2-40B4-BE49-F238E27FC236}">
                    <a16:creationId xmlns:a16="http://schemas.microsoft.com/office/drawing/2014/main" id="{570E07A7-0701-910F-76B8-027146506C6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E266FDE-FFE9-9634-2D09-E328B30B932E}"/>
              </a:ext>
            </a:extLst>
          </p:cNvPr>
          <p:cNvGrpSpPr/>
          <p:nvPr/>
        </p:nvGrpSpPr>
        <p:grpSpPr>
          <a:xfrm>
            <a:off x="627067" y="4927576"/>
            <a:ext cx="9461361" cy="338554"/>
            <a:chOff x="522931" y="2121156"/>
            <a:chExt cx="11522161" cy="338554"/>
          </a:xfrm>
        </p:grpSpPr>
        <p:sp>
          <p:nvSpPr>
            <p:cNvPr id="28" name="Oval 27">
              <a:extLst>
                <a:ext uri="{FF2B5EF4-FFF2-40B4-BE49-F238E27FC236}">
                  <a16:creationId xmlns:a16="http://schemas.microsoft.com/office/drawing/2014/main" id="{3D316736-662D-4953-6E42-552D39861998}"/>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91933A5-9047-C5B2-88D8-E3354B83D3AD}"/>
                </a:ext>
              </a:extLst>
            </p:cNvPr>
            <p:cNvGrpSpPr/>
            <p:nvPr/>
          </p:nvGrpSpPr>
          <p:grpSpPr>
            <a:xfrm>
              <a:off x="772412" y="2121156"/>
              <a:ext cx="11272680" cy="338554"/>
              <a:chOff x="628016" y="1484780"/>
              <a:chExt cx="11272680" cy="338554"/>
            </a:xfrm>
          </p:grpSpPr>
          <p:sp>
            <p:nvSpPr>
              <p:cNvPr id="30" name="TextBox 29">
                <a:extLst>
                  <a:ext uri="{FF2B5EF4-FFF2-40B4-BE49-F238E27FC236}">
                    <a16:creationId xmlns:a16="http://schemas.microsoft.com/office/drawing/2014/main" id="{71BCC497-8638-41A9-E5AA-243FB647FB10}"/>
                  </a:ext>
                </a:extLst>
              </p:cNvPr>
              <p:cNvSpPr txBox="1"/>
              <p:nvPr/>
            </p:nvSpPr>
            <p:spPr>
              <a:xfrm>
                <a:off x="695403" y="1484780"/>
                <a:ext cx="11205293" cy="338554"/>
              </a:xfrm>
              <a:prstGeom prst="rect">
                <a:avLst/>
              </a:prstGeom>
              <a:noFill/>
            </p:spPr>
            <p:txBody>
              <a:bodyPr wrap="square" rtlCol="0">
                <a:spAutoFit/>
              </a:bodyPr>
              <a:lstStyle/>
              <a:p>
                <a:r>
                  <a:rPr lang="en-US" sz="1600" b="1" dirty="0"/>
                  <a:t>Horizontal scalability</a:t>
                </a:r>
                <a:r>
                  <a:rPr lang="en-US" sz="1600" dirty="0"/>
                  <a:t> is more desirable for large scale applications.</a:t>
                </a:r>
              </a:p>
            </p:txBody>
          </p:sp>
          <p:sp>
            <p:nvSpPr>
              <p:cNvPr id="31" name="Isosceles Triangle 30">
                <a:extLst>
                  <a:ext uri="{FF2B5EF4-FFF2-40B4-BE49-F238E27FC236}">
                    <a16:creationId xmlns:a16="http://schemas.microsoft.com/office/drawing/2014/main" id="{EE80EEEA-B5D9-09BA-46FE-9CAC01871DBD}"/>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90343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a:bodyPr>
          <a:lstStyle/>
          <a:p>
            <a:r>
              <a:rPr lang="en-US" dirty="0"/>
              <a:t>Back to the single server setup.</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63084" y="2906713"/>
            <a:ext cx="10363200" cy="1500187"/>
          </a:xfrm>
        </p:spPr>
        <p:txBody>
          <a:bodyPr/>
          <a:lstStyle/>
          <a:p>
            <a:pPr>
              <a:lnSpc>
                <a:spcPct val="150000"/>
              </a:lnSpc>
            </a:pPr>
            <a:r>
              <a:rPr lang="en-US" dirty="0"/>
              <a:t>Let us assume our userbase increases. Single Server Setup with Database will fail. We need to scale up.</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23</a:t>
            </a:fld>
            <a:endParaRPr lang="sv-SE"/>
          </a:p>
        </p:txBody>
      </p:sp>
    </p:spTree>
    <p:extLst>
      <p:ext uri="{BB962C8B-B14F-4D97-AF65-F5344CB8AC3E}">
        <p14:creationId xmlns:p14="http://schemas.microsoft.com/office/powerpoint/2010/main" val="215882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24</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Revisiting</a:t>
            </a:r>
            <a:r>
              <a:rPr lang="da-DK" dirty="0"/>
              <a:t> Database in Single Server Setup</a:t>
            </a:r>
          </a:p>
        </p:txBody>
      </p:sp>
      <p:grpSp>
        <p:nvGrpSpPr>
          <p:cNvPr id="10" name="Group 9">
            <a:extLst>
              <a:ext uri="{FF2B5EF4-FFF2-40B4-BE49-F238E27FC236}">
                <a16:creationId xmlns:a16="http://schemas.microsoft.com/office/drawing/2014/main" id="{2AC181AF-20F7-5F35-8D2F-A2BC09A34778}"/>
              </a:ext>
            </a:extLst>
          </p:cNvPr>
          <p:cNvGrpSpPr/>
          <p:nvPr/>
        </p:nvGrpSpPr>
        <p:grpSpPr>
          <a:xfrm>
            <a:off x="609439" y="405403"/>
            <a:ext cx="11103185" cy="6191949"/>
            <a:chOff x="581224" y="623015"/>
            <a:chExt cx="11103185" cy="5901590"/>
          </a:xfrm>
        </p:grpSpPr>
        <p:cxnSp>
          <p:nvCxnSpPr>
            <p:cNvPr id="42" name="Straight Arrow Connector 41">
              <a:extLst>
                <a:ext uri="{FF2B5EF4-FFF2-40B4-BE49-F238E27FC236}">
                  <a16:creationId xmlns:a16="http://schemas.microsoft.com/office/drawing/2014/main" id="{C5910A7B-1832-6780-63AC-5E508FEA69D0}"/>
                </a:ext>
              </a:extLst>
            </p:cNvPr>
            <p:cNvCxnSpPr>
              <a:cxnSpLocks/>
            </p:cNvCxnSpPr>
            <p:nvPr/>
          </p:nvCxnSpPr>
          <p:spPr>
            <a:xfrm flipH="1">
              <a:off x="3346126" y="5841610"/>
              <a:ext cx="4478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22A98BD-C7CE-367A-D063-336B1982CF17}"/>
                </a:ext>
              </a:extLst>
            </p:cNvPr>
            <p:cNvGrpSpPr/>
            <p:nvPr/>
          </p:nvGrpSpPr>
          <p:grpSpPr>
            <a:xfrm>
              <a:off x="581224" y="623015"/>
              <a:ext cx="11103185" cy="5901590"/>
              <a:chOff x="581224" y="623015"/>
              <a:chExt cx="11103185" cy="5901590"/>
            </a:xfrm>
          </p:grpSpPr>
          <p:grpSp>
            <p:nvGrpSpPr>
              <p:cNvPr id="17" name="Group 16">
                <a:extLst>
                  <a:ext uri="{FF2B5EF4-FFF2-40B4-BE49-F238E27FC236}">
                    <a16:creationId xmlns:a16="http://schemas.microsoft.com/office/drawing/2014/main" id="{C14F6242-2D54-4DBA-66D6-F6A8534C877E}"/>
                  </a:ext>
                </a:extLst>
              </p:cNvPr>
              <p:cNvGrpSpPr/>
              <p:nvPr/>
            </p:nvGrpSpPr>
            <p:grpSpPr>
              <a:xfrm>
                <a:off x="581224" y="623015"/>
                <a:ext cx="11103185" cy="5901590"/>
                <a:chOff x="581224" y="623015"/>
                <a:chExt cx="11103185" cy="5901590"/>
              </a:xfrm>
            </p:grpSpPr>
            <p:grpSp>
              <p:nvGrpSpPr>
                <p:cNvPr id="9" name="Group 8">
                  <a:extLst>
                    <a:ext uri="{FF2B5EF4-FFF2-40B4-BE49-F238E27FC236}">
                      <a16:creationId xmlns:a16="http://schemas.microsoft.com/office/drawing/2014/main" id="{7721D217-C8D1-BE51-BC9D-ED2254FDF7C2}"/>
                    </a:ext>
                  </a:extLst>
                </p:cNvPr>
                <p:cNvGrpSpPr/>
                <p:nvPr/>
              </p:nvGrpSpPr>
              <p:grpSpPr>
                <a:xfrm>
                  <a:off x="594482" y="1156229"/>
                  <a:ext cx="2769864" cy="1584176"/>
                  <a:chOff x="282576" y="1268760"/>
                  <a:chExt cx="4104456" cy="2304256"/>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282576" y="1268760"/>
                    <a:ext cx="4104456" cy="2304256"/>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76" t="4833" r="26375"/>
                  <a:stretch/>
                </p:blipFill>
                <p:spPr bwMode="auto">
                  <a:xfrm>
                    <a:off x="3153237" y="1648102"/>
                    <a:ext cx="774617" cy="117014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582423" y="1643882"/>
                    <a:ext cx="1944216" cy="1174359"/>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84038" y="2854809"/>
                    <a:ext cx="1763761" cy="402908"/>
                  </a:xfrm>
                  <a:prstGeom prst="rect">
                    <a:avLst/>
                  </a:prstGeom>
                  <a:noFill/>
                </p:spPr>
                <p:txBody>
                  <a:bodyPr wrap="none" rtlCol="0">
                    <a:spAutoFit/>
                  </a:bodyPr>
                  <a:lstStyle/>
                  <a:p>
                    <a:r>
                      <a:rPr lang="en-US" sz="12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2847701" y="2854809"/>
                    <a:ext cx="1527838" cy="402908"/>
                  </a:xfrm>
                  <a:prstGeom prst="rect">
                    <a:avLst/>
                  </a:prstGeom>
                  <a:noFill/>
                </p:spPr>
                <p:txBody>
                  <a:bodyPr wrap="none" rtlCol="0">
                    <a:spAutoFit/>
                  </a:bodyPr>
                  <a:lstStyle/>
                  <a:p>
                    <a:r>
                      <a:rPr lang="en-US" sz="1200" dirty="0"/>
                      <a:t>Mobile App</a:t>
                    </a:r>
                  </a:p>
                </p:txBody>
              </p:sp>
            </p:grpSp>
            <p:grpSp>
              <p:nvGrpSpPr>
                <p:cNvPr id="7" name="Group 6">
                  <a:extLst>
                    <a:ext uri="{FF2B5EF4-FFF2-40B4-BE49-F238E27FC236}">
                      <a16:creationId xmlns:a16="http://schemas.microsoft.com/office/drawing/2014/main" id="{D56E81B6-5840-10E9-8867-187702DCDCF7}"/>
                    </a:ext>
                  </a:extLst>
                </p:cNvPr>
                <p:cNvGrpSpPr/>
                <p:nvPr/>
              </p:nvGrpSpPr>
              <p:grpSpPr>
                <a:xfrm>
                  <a:off x="8048513" y="623015"/>
                  <a:ext cx="3635896" cy="2592289"/>
                  <a:chOff x="6528048" y="1412775"/>
                  <a:chExt cx="3635896" cy="2592289"/>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475" t="13799" b="10601"/>
                  <a:stretch/>
                </p:blipFill>
                <p:spPr bwMode="auto">
                  <a:xfrm>
                    <a:off x="6528048" y="1412775"/>
                    <a:ext cx="3635896" cy="25922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8911017" y="2315298"/>
                    <a:ext cx="1200970" cy="646331"/>
                  </a:xfrm>
                  <a:prstGeom prst="rect">
                    <a:avLst/>
                  </a:prstGeom>
                  <a:noFill/>
                </p:spPr>
                <p:txBody>
                  <a:bodyPr wrap="none" rtlCol="0">
                    <a:spAutoFit/>
                  </a:bodyPr>
                  <a:lstStyle/>
                  <a:p>
                    <a:r>
                      <a:rPr lang="en-US" sz="3600" dirty="0">
                        <a:solidFill>
                          <a:schemeClr val="tx2"/>
                        </a:solidFill>
                      </a:rPr>
                      <a:t>DNS</a:t>
                    </a:r>
                  </a:p>
                </p:txBody>
              </p:sp>
            </p:grpSp>
            <p:grpSp>
              <p:nvGrpSpPr>
                <p:cNvPr id="12" name="Group 11">
                  <a:extLst>
                    <a:ext uri="{FF2B5EF4-FFF2-40B4-BE49-F238E27FC236}">
                      <a16:creationId xmlns:a16="http://schemas.microsoft.com/office/drawing/2014/main" id="{69902E92-CD6A-EA60-4BF2-21E8D5051D3C}"/>
                    </a:ext>
                  </a:extLst>
                </p:cNvPr>
                <p:cNvGrpSpPr/>
                <p:nvPr/>
              </p:nvGrpSpPr>
              <p:grpSpPr>
                <a:xfrm>
                  <a:off x="581224" y="4522401"/>
                  <a:ext cx="2769864" cy="2002204"/>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055866" cy="276999"/>
                  </a:xfrm>
                  <a:prstGeom prst="rect">
                    <a:avLst/>
                  </a:prstGeom>
                  <a:noFill/>
                </p:spPr>
                <p:txBody>
                  <a:bodyPr wrap="none" rtlCol="0">
                    <a:spAutoFit/>
                  </a:bodyPr>
                  <a:lstStyle/>
                  <a:p>
                    <a:r>
                      <a:rPr lang="en-US" sz="1200" dirty="0"/>
                      <a:t>Web server</a:t>
                    </a:r>
                  </a:p>
                </p:txBody>
              </p:sp>
            </p:grpSp>
            <p:grpSp>
              <p:nvGrpSpPr>
                <p:cNvPr id="64523" name="Group 64522">
                  <a:extLst>
                    <a:ext uri="{FF2B5EF4-FFF2-40B4-BE49-F238E27FC236}">
                      <a16:creationId xmlns:a16="http://schemas.microsoft.com/office/drawing/2014/main" id="{435DD05E-4463-77BE-DF5A-B083AD885702}"/>
                    </a:ext>
                  </a:extLst>
                </p:cNvPr>
                <p:cNvGrpSpPr/>
                <p:nvPr/>
              </p:nvGrpSpPr>
              <p:grpSpPr>
                <a:xfrm>
                  <a:off x="1030244" y="2740405"/>
                  <a:ext cx="315675" cy="1781996"/>
                  <a:chOff x="1030244" y="2740405"/>
                  <a:chExt cx="315675" cy="1781996"/>
                </a:xfrm>
              </p:grpSpPr>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345919" y="2740405"/>
                    <a:ext cx="0" cy="178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448034" y="3537178"/>
                    <a:ext cx="1441420" cy="276999"/>
                  </a:xfrm>
                  <a:prstGeom prst="rect">
                    <a:avLst/>
                  </a:prstGeom>
                  <a:noFill/>
                </p:spPr>
                <p:txBody>
                  <a:bodyPr wrap="none" rtlCol="0">
                    <a:spAutoFit/>
                  </a:bodyPr>
                  <a:lstStyle/>
                  <a:p>
                    <a:r>
                      <a:rPr lang="nb-NO" sz="1200" dirty="0"/>
                      <a:t>3. </a:t>
                    </a:r>
                    <a:r>
                      <a:rPr lang="nb-NO" sz="1200" u="sng" dirty="0"/>
                      <a:t>195.88.55.16</a:t>
                    </a:r>
                    <a:endParaRPr lang="en-US" sz="1200" u="sng" dirty="0"/>
                  </a:p>
                </p:txBody>
              </p:sp>
            </p:grpSp>
            <p:grpSp>
              <p:nvGrpSpPr>
                <p:cNvPr id="64521" name="Group 64520">
                  <a:extLst>
                    <a:ext uri="{FF2B5EF4-FFF2-40B4-BE49-F238E27FC236}">
                      <a16:creationId xmlns:a16="http://schemas.microsoft.com/office/drawing/2014/main" id="{8BA78512-35B6-AD7B-3473-1CBF868CA8B0}"/>
                    </a:ext>
                  </a:extLst>
                </p:cNvPr>
                <p:cNvGrpSpPr/>
                <p:nvPr/>
              </p:nvGrpSpPr>
              <p:grpSpPr>
                <a:xfrm>
                  <a:off x="3477328" y="1248654"/>
                  <a:ext cx="4798647" cy="298328"/>
                  <a:chOff x="3477328" y="1248654"/>
                  <a:chExt cx="4798647" cy="298328"/>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3477328" y="1546982"/>
                    <a:ext cx="479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3356A6-83A6-3CE4-309B-93523F90735E}"/>
                      </a:ext>
                    </a:extLst>
                  </p:cNvPr>
                  <p:cNvSpPr txBox="1"/>
                  <p:nvPr/>
                </p:nvSpPr>
                <p:spPr>
                  <a:xfrm>
                    <a:off x="5371073" y="1248654"/>
                    <a:ext cx="1258230" cy="276999"/>
                  </a:xfrm>
                  <a:prstGeom prst="rect">
                    <a:avLst/>
                  </a:prstGeom>
                  <a:noFill/>
                </p:spPr>
                <p:txBody>
                  <a:bodyPr wrap="none" rtlCol="0">
                    <a:spAutoFit/>
                  </a:bodyPr>
                  <a:lstStyle/>
                  <a:p>
                    <a:r>
                      <a:rPr lang="nb-NO" sz="1200" dirty="0"/>
                      <a:t>1. w</a:t>
                    </a:r>
                    <a:r>
                      <a:rPr lang="en-US" sz="1200" dirty="0"/>
                      <a:t>ww.vg.no</a:t>
                    </a:r>
                  </a:p>
                </p:txBody>
              </p:sp>
            </p:grpSp>
            <p:grpSp>
              <p:nvGrpSpPr>
                <p:cNvPr id="64522" name="Group 64521">
                  <a:extLst>
                    <a:ext uri="{FF2B5EF4-FFF2-40B4-BE49-F238E27FC236}">
                      <a16:creationId xmlns:a16="http://schemas.microsoft.com/office/drawing/2014/main" id="{498D796B-ABEF-C372-9D4A-A00E1D4D4980}"/>
                    </a:ext>
                  </a:extLst>
                </p:cNvPr>
                <p:cNvGrpSpPr/>
                <p:nvPr/>
              </p:nvGrpSpPr>
              <p:grpSpPr>
                <a:xfrm>
                  <a:off x="3464292" y="2092333"/>
                  <a:ext cx="5903013" cy="328554"/>
                  <a:chOff x="3464292" y="2092333"/>
                  <a:chExt cx="5903013" cy="32855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3464292" y="2092333"/>
                    <a:ext cx="4811683" cy="4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5319661" y="2143888"/>
                    <a:ext cx="4047644" cy="276999"/>
                  </a:xfrm>
                  <a:prstGeom prst="rect">
                    <a:avLst/>
                  </a:prstGeom>
                  <a:noFill/>
                </p:spPr>
                <p:txBody>
                  <a:bodyPr wrap="square" rtlCol="0">
                    <a:spAutoFit/>
                  </a:bodyPr>
                  <a:lstStyle/>
                  <a:p>
                    <a:r>
                      <a:rPr lang="nb-NO" sz="1200" dirty="0"/>
                      <a:t>2. </a:t>
                    </a:r>
                    <a:r>
                      <a:rPr lang="nb-NO" sz="1200" u="sng" dirty="0"/>
                      <a:t>195.88.55.16</a:t>
                    </a:r>
                    <a:endParaRPr lang="en-US" sz="1200" u="sng" dirty="0"/>
                  </a:p>
                </p:txBody>
              </p:sp>
            </p:grpSp>
            <p:grpSp>
              <p:nvGrpSpPr>
                <p:cNvPr id="64524" name="Group 64523">
                  <a:extLst>
                    <a:ext uri="{FF2B5EF4-FFF2-40B4-BE49-F238E27FC236}">
                      <a16:creationId xmlns:a16="http://schemas.microsoft.com/office/drawing/2014/main" id="{8228E5C9-451B-A9F5-C99C-C315BDC879CB}"/>
                    </a:ext>
                  </a:extLst>
                </p:cNvPr>
                <p:cNvGrpSpPr/>
                <p:nvPr/>
              </p:nvGrpSpPr>
              <p:grpSpPr>
                <a:xfrm>
                  <a:off x="2158440" y="2823457"/>
                  <a:ext cx="457214" cy="1615892"/>
                  <a:chOff x="2158440" y="2823457"/>
                  <a:chExt cx="457214" cy="1615892"/>
                </a:xfrm>
              </p:grpSpPr>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2158440" y="2823457"/>
                    <a:ext cx="0" cy="161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65540F-C815-25E0-F9F6-39B03F5105A8}"/>
                      </a:ext>
                    </a:extLst>
                  </p:cNvPr>
                  <p:cNvSpPr txBox="1"/>
                  <p:nvPr/>
                </p:nvSpPr>
                <p:spPr>
                  <a:xfrm rot="5400000">
                    <a:off x="1837396" y="3511695"/>
                    <a:ext cx="1279517" cy="276999"/>
                  </a:xfrm>
                  <a:prstGeom prst="rect">
                    <a:avLst/>
                  </a:prstGeom>
                  <a:noFill/>
                </p:spPr>
                <p:txBody>
                  <a:bodyPr wrap="none" rtlCol="0">
                    <a:spAutoFit/>
                  </a:bodyPr>
                  <a:lstStyle/>
                  <a:p>
                    <a:r>
                      <a:rPr lang="nb-NO" sz="1200" dirty="0"/>
                      <a:t>6. show vg.no</a:t>
                    </a:r>
                    <a:endParaRPr lang="en-US" sz="1200" u="sng" dirty="0"/>
                  </a:p>
                </p:txBody>
              </p:sp>
            </p:grpSp>
          </p:grpSp>
          <p:pic>
            <p:nvPicPr>
              <p:cNvPr id="3074" name="Picture 2" descr="D365 Database Sync Solution - Connecting Software">
                <a:extLst>
                  <a:ext uri="{FF2B5EF4-FFF2-40B4-BE49-F238E27FC236}">
                    <a16:creationId xmlns:a16="http://schemas.microsoft.com/office/drawing/2014/main" id="{6A1F3049-B227-F837-A59C-A46223208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2034" y="4024526"/>
                <a:ext cx="2617597" cy="211376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2C051408-3048-4F6E-BD99-A5DBE2F6CE86}"/>
                  </a:ext>
                </a:extLst>
              </p:cNvPr>
              <p:cNvCxnSpPr>
                <a:cxnSpLocks/>
              </p:cNvCxnSpPr>
              <p:nvPr/>
            </p:nvCxnSpPr>
            <p:spPr>
              <a:xfrm>
                <a:off x="3377756" y="5023472"/>
                <a:ext cx="4446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561E87-2D0D-B82F-FE0C-1AC200CDB95E}"/>
                  </a:ext>
                </a:extLst>
              </p:cNvPr>
              <p:cNvSpPr txBox="1"/>
              <p:nvPr/>
            </p:nvSpPr>
            <p:spPr>
              <a:xfrm>
                <a:off x="5271501" y="4725144"/>
                <a:ext cx="1802096" cy="276999"/>
              </a:xfrm>
              <a:prstGeom prst="rect">
                <a:avLst/>
              </a:prstGeom>
              <a:noFill/>
            </p:spPr>
            <p:txBody>
              <a:bodyPr wrap="none" rtlCol="0">
                <a:spAutoFit/>
              </a:bodyPr>
              <a:lstStyle/>
              <a:p>
                <a:r>
                  <a:rPr lang="en-US" sz="1200" dirty="0"/>
                  <a:t>4. read/write/update</a:t>
                </a:r>
              </a:p>
            </p:txBody>
          </p:sp>
          <p:sp>
            <p:nvSpPr>
              <p:cNvPr id="43" name="TextBox 42">
                <a:extLst>
                  <a:ext uri="{FF2B5EF4-FFF2-40B4-BE49-F238E27FC236}">
                    <a16:creationId xmlns:a16="http://schemas.microsoft.com/office/drawing/2014/main" id="{6BFCAA31-931B-BD24-40A7-6B7B164FD8E2}"/>
                  </a:ext>
                </a:extLst>
              </p:cNvPr>
              <p:cNvSpPr txBox="1"/>
              <p:nvPr/>
            </p:nvSpPr>
            <p:spPr>
              <a:xfrm>
                <a:off x="5201495" y="5852415"/>
                <a:ext cx="4047644" cy="276999"/>
              </a:xfrm>
              <a:prstGeom prst="rect">
                <a:avLst/>
              </a:prstGeom>
              <a:noFill/>
            </p:spPr>
            <p:txBody>
              <a:bodyPr wrap="square" rtlCol="0">
                <a:spAutoFit/>
              </a:bodyPr>
              <a:lstStyle/>
              <a:p>
                <a:r>
                  <a:rPr lang="nb-NO" sz="1200" dirty="0"/>
                  <a:t>5. </a:t>
                </a:r>
                <a:r>
                  <a:rPr lang="nb-NO" sz="1200" u="sng" dirty="0"/>
                  <a:t>Return data </a:t>
                </a:r>
                <a:endParaRPr lang="en-US" sz="1200" u="sng" dirty="0"/>
              </a:p>
            </p:txBody>
          </p:sp>
        </p:grpSp>
      </p:grpSp>
      <p:grpSp>
        <p:nvGrpSpPr>
          <p:cNvPr id="44" name="Group 43">
            <a:extLst>
              <a:ext uri="{FF2B5EF4-FFF2-40B4-BE49-F238E27FC236}">
                <a16:creationId xmlns:a16="http://schemas.microsoft.com/office/drawing/2014/main" id="{B7392A90-E68B-4674-95B5-98FB34B9C638}"/>
              </a:ext>
            </a:extLst>
          </p:cNvPr>
          <p:cNvGrpSpPr/>
          <p:nvPr/>
        </p:nvGrpSpPr>
        <p:grpSpPr>
          <a:xfrm>
            <a:off x="4907240" y="4070370"/>
            <a:ext cx="6397160" cy="953403"/>
            <a:chOff x="522931" y="2121156"/>
            <a:chExt cx="11522161" cy="931975"/>
          </a:xfrm>
          <a:solidFill>
            <a:schemeClr val="tx2"/>
          </a:solidFill>
        </p:grpSpPr>
        <p:sp>
          <p:nvSpPr>
            <p:cNvPr id="45" name="Oval 44">
              <a:extLst>
                <a:ext uri="{FF2B5EF4-FFF2-40B4-BE49-F238E27FC236}">
                  <a16:creationId xmlns:a16="http://schemas.microsoft.com/office/drawing/2014/main" id="{3488B3B6-6F44-33FA-0569-8B3E88CA7981}"/>
                </a:ext>
              </a:extLst>
            </p:cNvPr>
            <p:cNvSpPr/>
            <p:nvPr/>
          </p:nvSpPr>
          <p:spPr>
            <a:xfrm>
              <a:off x="522931" y="2185351"/>
              <a:ext cx="189494" cy="179388"/>
            </a:xfrm>
            <a:prstGeom prst="ellipse">
              <a:avLst/>
            </a:prstGeom>
            <a:gr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07F1F53-1068-CFE4-8101-618E9D5FFCBA}"/>
                </a:ext>
              </a:extLst>
            </p:cNvPr>
            <p:cNvGrpSpPr/>
            <p:nvPr/>
          </p:nvGrpSpPr>
          <p:grpSpPr>
            <a:xfrm>
              <a:off x="772412" y="2121156"/>
              <a:ext cx="11272680" cy="931975"/>
              <a:chOff x="628016" y="1484780"/>
              <a:chExt cx="11272680" cy="931975"/>
            </a:xfrm>
            <a:grpFill/>
          </p:grpSpPr>
          <p:sp>
            <p:nvSpPr>
              <p:cNvPr id="48" name="TextBox 47">
                <a:extLst>
                  <a:ext uri="{FF2B5EF4-FFF2-40B4-BE49-F238E27FC236}">
                    <a16:creationId xmlns:a16="http://schemas.microsoft.com/office/drawing/2014/main" id="{EED317AE-58A3-1D41-4AD9-0D5C3827CEA8}"/>
                  </a:ext>
                </a:extLst>
              </p:cNvPr>
              <p:cNvSpPr txBox="1"/>
              <p:nvPr/>
            </p:nvSpPr>
            <p:spPr>
              <a:xfrm>
                <a:off x="835824" y="1484780"/>
                <a:ext cx="11064872" cy="931975"/>
              </a:xfrm>
              <a:prstGeom prst="rect">
                <a:avLst/>
              </a:prstGeom>
              <a:grpFill/>
            </p:spPr>
            <p:txBody>
              <a:bodyPr wrap="square" rtlCol="0">
                <a:spAutoFit/>
              </a:bodyPr>
              <a:lstStyle/>
              <a:p>
                <a:pPr>
                  <a:lnSpc>
                    <a:spcPct val="150000"/>
                  </a:lnSpc>
                </a:pPr>
                <a:r>
                  <a:rPr lang="nb-NO" sz="2000" dirty="0">
                    <a:solidFill>
                      <a:schemeClr val="bg1"/>
                    </a:solidFill>
                  </a:rPr>
                  <a:t>I</a:t>
                </a:r>
                <a:r>
                  <a:rPr lang="en-US" sz="2000" dirty="0">
                    <a:solidFill>
                      <a:schemeClr val="bg1"/>
                    </a:solidFill>
                  </a:rPr>
                  <a:t>f </a:t>
                </a:r>
                <a:r>
                  <a:rPr lang="en-US" sz="2000" b="1" dirty="0">
                    <a:solidFill>
                      <a:schemeClr val="bg1"/>
                    </a:solidFill>
                  </a:rPr>
                  <a:t>Web server </a:t>
                </a:r>
                <a:r>
                  <a:rPr lang="en-US" sz="2000" dirty="0">
                    <a:solidFill>
                      <a:schemeClr val="bg1"/>
                    </a:solidFill>
                  </a:rPr>
                  <a:t>goes down, the application will go offline.</a:t>
                </a:r>
              </a:p>
            </p:txBody>
          </p:sp>
          <p:sp>
            <p:nvSpPr>
              <p:cNvPr id="49" name="Isosceles Triangle 48">
                <a:extLst>
                  <a:ext uri="{FF2B5EF4-FFF2-40B4-BE49-F238E27FC236}">
                    <a16:creationId xmlns:a16="http://schemas.microsoft.com/office/drawing/2014/main" id="{BF3E8AD8-3AC3-D2B2-279A-FCF968498C82}"/>
                  </a:ext>
                </a:extLst>
              </p:cNvPr>
              <p:cNvSpPr/>
              <p:nvPr/>
            </p:nvSpPr>
            <p:spPr>
              <a:xfrm rot="5196392">
                <a:off x="596326" y="1607434"/>
                <a:ext cx="127060" cy="63679"/>
              </a:xfrm>
              <a:prstGeom prst="triangle">
                <a:avLst/>
              </a:prstGeom>
              <a:gr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863E5404-BA89-6582-4BA3-825635377AAF}"/>
              </a:ext>
            </a:extLst>
          </p:cNvPr>
          <p:cNvGrpSpPr/>
          <p:nvPr/>
        </p:nvGrpSpPr>
        <p:grpSpPr>
          <a:xfrm>
            <a:off x="4907240" y="5311555"/>
            <a:ext cx="6397160" cy="953403"/>
            <a:chOff x="522931" y="2121156"/>
            <a:chExt cx="11522161" cy="931975"/>
          </a:xfrm>
          <a:solidFill>
            <a:schemeClr val="tx2"/>
          </a:solidFill>
        </p:grpSpPr>
        <p:sp>
          <p:nvSpPr>
            <p:cNvPr id="52" name="Oval 51">
              <a:extLst>
                <a:ext uri="{FF2B5EF4-FFF2-40B4-BE49-F238E27FC236}">
                  <a16:creationId xmlns:a16="http://schemas.microsoft.com/office/drawing/2014/main" id="{7C169BDA-7B75-ACE2-4BBC-942E1E7A169A}"/>
                </a:ext>
              </a:extLst>
            </p:cNvPr>
            <p:cNvSpPr/>
            <p:nvPr/>
          </p:nvSpPr>
          <p:spPr>
            <a:xfrm>
              <a:off x="522931" y="2185351"/>
              <a:ext cx="189494" cy="179388"/>
            </a:xfrm>
            <a:prstGeom prst="ellipse">
              <a:avLst/>
            </a:prstGeom>
            <a:gr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FB553EF-5085-778F-9125-D450F939E9A8}"/>
                </a:ext>
              </a:extLst>
            </p:cNvPr>
            <p:cNvGrpSpPr/>
            <p:nvPr/>
          </p:nvGrpSpPr>
          <p:grpSpPr>
            <a:xfrm>
              <a:off x="772412" y="2121156"/>
              <a:ext cx="11272680" cy="931975"/>
              <a:chOff x="628016" y="1484780"/>
              <a:chExt cx="11272680" cy="931975"/>
            </a:xfrm>
            <a:grpFill/>
          </p:grpSpPr>
          <p:sp>
            <p:nvSpPr>
              <p:cNvPr id="55" name="TextBox 54">
                <a:extLst>
                  <a:ext uri="{FF2B5EF4-FFF2-40B4-BE49-F238E27FC236}">
                    <a16:creationId xmlns:a16="http://schemas.microsoft.com/office/drawing/2014/main" id="{38B62485-05AE-280C-3C8E-10670875C81B}"/>
                  </a:ext>
                </a:extLst>
              </p:cNvPr>
              <p:cNvSpPr txBox="1"/>
              <p:nvPr/>
            </p:nvSpPr>
            <p:spPr>
              <a:xfrm>
                <a:off x="835824" y="1484780"/>
                <a:ext cx="11064872" cy="931975"/>
              </a:xfrm>
              <a:prstGeom prst="rect">
                <a:avLst/>
              </a:prstGeom>
              <a:grpFill/>
            </p:spPr>
            <p:txBody>
              <a:bodyPr wrap="square" rtlCol="0">
                <a:spAutoFit/>
              </a:bodyPr>
              <a:lstStyle/>
              <a:p>
                <a:pPr>
                  <a:lnSpc>
                    <a:spcPct val="150000"/>
                  </a:lnSpc>
                </a:pPr>
                <a:r>
                  <a:rPr lang="en-US" sz="2000" dirty="0">
                    <a:solidFill>
                      <a:schemeClr val="bg1"/>
                    </a:solidFill>
                  </a:rPr>
                  <a:t>Solution is to have multiple servers. So, if one goes down another is still active.</a:t>
                </a:r>
              </a:p>
            </p:txBody>
          </p:sp>
          <p:sp>
            <p:nvSpPr>
              <p:cNvPr id="56" name="Isosceles Triangle 55">
                <a:extLst>
                  <a:ext uri="{FF2B5EF4-FFF2-40B4-BE49-F238E27FC236}">
                    <a16:creationId xmlns:a16="http://schemas.microsoft.com/office/drawing/2014/main" id="{0FA8613D-F145-444C-FC23-216777345A10}"/>
                  </a:ext>
                </a:extLst>
              </p:cNvPr>
              <p:cNvSpPr/>
              <p:nvPr/>
            </p:nvSpPr>
            <p:spPr>
              <a:xfrm rot="5196392">
                <a:off x="596326" y="1607434"/>
                <a:ext cx="127060" cy="63679"/>
              </a:xfrm>
              <a:prstGeom prst="triangle">
                <a:avLst/>
              </a:prstGeom>
              <a:gr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7204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25</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Let us increase one more server</a:t>
            </a:r>
          </a:p>
        </p:txBody>
      </p:sp>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grpSp>
        <p:nvGrpSpPr>
          <p:cNvPr id="13" name="Group 12">
            <a:extLst>
              <a:ext uri="{FF2B5EF4-FFF2-40B4-BE49-F238E27FC236}">
                <a16:creationId xmlns:a16="http://schemas.microsoft.com/office/drawing/2014/main" id="{AF9AA9E3-31A9-4D12-2DA1-3C2FBBB97517}"/>
              </a:ext>
            </a:extLst>
          </p:cNvPr>
          <p:cNvGrpSpPr/>
          <p:nvPr/>
        </p:nvGrpSpPr>
        <p:grpSpPr>
          <a:xfrm>
            <a:off x="7827325" y="836472"/>
            <a:ext cx="2269702" cy="1697850"/>
            <a:chOff x="7827325" y="836472"/>
            <a:chExt cx="2269702" cy="1697850"/>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475" t="13799" b="10601"/>
            <a:stretch/>
          </p:blipFill>
          <p:spPr bwMode="auto">
            <a:xfrm>
              <a:off x="7827325" y="836472"/>
              <a:ext cx="2269702" cy="169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9102935" y="1563528"/>
              <a:ext cx="1056293" cy="400110"/>
            </a:xfrm>
            <a:prstGeom prst="rect">
              <a:avLst/>
            </a:prstGeom>
            <a:noFill/>
          </p:spPr>
          <p:txBody>
            <a:bodyPr wrap="square" rtlCol="0">
              <a:spAutoFit/>
            </a:bodyPr>
            <a:lstStyle/>
            <a:p>
              <a:r>
                <a:rPr lang="en-US" sz="2000" dirty="0">
                  <a:solidFill>
                    <a:schemeClr val="tx2"/>
                  </a:solidFill>
                </a:rPr>
                <a:t>DNS</a:t>
              </a:r>
            </a:p>
          </p:txBody>
        </p:sp>
      </p:grpSp>
      <p:grpSp>
        <p:nvGrpSpPr>
          <p:cNvPr id="12" name="Group 11">
            <a:extLst>
              <a:ext uri="{FF2B5EF4-FFF2-40B4-BE49-F238E27FC236}">
                <a16:creationId xmlns:a16="http://schemas.microsoft.com/office/drawing/2014/main" id="{69902E92-CD6A-EA60-4BF2-21E8D5051D3C}"/>
              </a:ext>
            </a:extLst>
          </p:cNvPr>
          <p:cNvGrpSpPr/>
          <p:nvPr/>
        </p:nvGrpSpPr>
        <p:grpSpPr>
          <a:xfrm>
            <a:off x="580941" y="4279490"/>
            <a:ext cx="2159000" cy="1637423"/>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232287" cy="282256"/>
            </a:xfrm>
            <a:prstGeom prst="rect">
              <a:avLst/>
            </a:prstGeom>
            <a:noFill/>
          </p:spPr>
          <p:txBody>
            <a:bodyPr wrap="none" rtlCol="0">
              <a:spAutoFit/>
            </a:bodyPr>
            <a:lstStyle/>
            <a:p>
              <a:r>
                <a:rPr lang="en-US" sz="900" dirty="0"/>
                <a:t>Web server 1</a:t>
              </a:r>
            </a:p>
          </p:txBody>
        </p:sp>
      </p:grpSp>
      <p:grpSp>
        <p:nvGrpSpPr>
          <p:cNvPr id="64523" name="Group 64522">
            <a:extLst>
              <a:ext uri="{FF2B5EF4-FFF2-40B4-BE49-F238E27FC236}">
                <a16:creationId xmlns:a16="http://schemas.microsoft.com/office/drawing/2014/main" id="{435DD05E-4463-77BE-DF5A-B083AD885702}"/>
              </a:ext>
            </a:extLst>
          </p:cNvPr>
          <p:cNvGrpSpPr/>
          <p:nvPr/>
        </p:nvGrpSpPr>
        <p:grpSpPr>
          <a:xfrm>
            <a:off x="825664" y="2341632"/>
            <a:ext cx="315675" cy="1869670"/>
            <a:chOff x="1030244" y="2740405"/>
            <a:chExt cx="315675" cy="1781996"/>
          </a:xfrm>
        </p:grpSpPr>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345919" y="2740405"/>
              <a:ext cx="0" cy="178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555166" y="3537178"/>
              <a:ext cx="1227156" cy="276999"/>
            </a:xfrm>
            <a:prstGeom prst="rect">
              <a:avLst/>
            </a:prstGeom>
            <a:noFill/>
          </p:spPr>
          <p:txBody>
            <a:bodyPr wrap="none" rtlCol="0">
              <a:spAutoFit/>
            </a:bodyPr>
            <a:lstStyle/>
            <a:p>
              <a:r>
                <a:rPr lang="nb-NO" sz="1200" dirty="0"/>
                <a:t> </a:t>
              </a:r>
              <a:r>
                <a:rPr lang="nb-NO" sz="1200" u="sng" dirty="0"/>
                <a:t>195.88.55.16</a:t>
              </a:r>
              <a:endParaRPr lang="en-US" sz="1200" u="sng" dirty="0"/>
            </a:p>
          </p:txBody>
        </p:sp>
      </p:grpSp>
      <p:grpSp>
        <p:nvGrpSpPr>
          <p:cNvPr id="64521" name="Group 64520">
            <a:extLst>
              <a:ext uri="{FF2B5EF4-FFF2-40B4-BE49-F238E27FC236}">
                <a16:creationId xmlns:a16="http://schemas.microsoft.com/office/drawing/2014/main" id="{8BA78512-35B6-AD7B-3473-1CBF868CA8B0}"/>
              </a:ext>
            </a:extLst>
          </p:cNvPr>
          <p:cNvGrpSpPr/>
          <p:nvPr/>
        </p:nvGrpSpPr>
        <p:grpSpPr>
          <a:xfrm>
            <a:off x="2900392" y="1020221"/>
            <a:ext cx="4798647" cy="313006"/>
            <a:chOff x="3477328" y="1248654"/>
            <a:chExt cx="4798647" cy="298328"/>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3477328" y="1546982"/>
              <a:ext cx="479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3356A6-83A6-3CE4-309B-93523F90735E}"/>
                </a:ext>
              </a:extLst>
            </p:cNvPr>
            <p:cNvSpPr txBox="1"/>
            <p:nvPr/>
          </p:nvSpPr>
          <p:spPr>
            <a:xfrm>
              <a:off x="5371073" y="1248654"/>
              <a:ext cx="1104341" cy="264010"/>
            </a:xfrm>
            <a:prstGeom prst="rect">
              <a:avLst/>
            </a:prstGeom>
            <a:noFill/>
          </p:spPr>
          <p:txBody>
            <a:bodyPr wrap="none" rtlCol="0">
              <a:spAutoFit/>
            </a:bodyPr>
            <a:lstStyle/>
            <a:p>
              <a:r>
                <a:rPr lang="nb-NO" sz="1200" dirty="0"/>
                <a:t> w</a:t>
              </a:r>
              <a:r>
                <a:rPr lang="en-US" sz="1200" dirty="0"/>
                <a:t>ww.vg.no</a:t>
              </a:r>
            </a:p>
          </p:txBody>
        </p:sp>
      </p:grpSp>
      <p:grpSp>
        <p:nvGrpSpPr>
          <p:cNvPr id="64522" name="Group 64521">
            <a:extLst>
              <a:ext uri="{FF2B5EF4-FFF2-40B4-BE49-F238E27FC236}">
                <a16:creationId xmlns:a16="http://schemas.microsoft.com/office/drawing/2014/main" id="{498D796B-ABEF-C372-9D4A-A00E1D4D4980}"/>
              </a:ext>
            </a:extLst>
          </p:cNvPr>
          <p:cNvGrpSpPr/>
          <p:nvPr/>
        </p:nvGrpSpPr>
        <p:grpSpPr>
          <a:xfrm>
            <a:off x="2900392" y="1901496"/>
            <a:ext cx="5903013" cy="331091"/>
            <a:chOff x="3464292" y="2092333"/>
            <a:chExt cx="5903013" cy="315565"/>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3464292" y="2092333"/>
              <a:ext cx="4811683" cy="4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5319661" y="2143888"/>
              <a:ext cx="4047644" cy="264010"/>
            </a:xfrm>
            <a:prstGeom prst="rect">
              <a:avLst/>
            </a:prstGeom>
            <a:noFill/>
          </p:spPr>
          <p:txBody>
            <a:bodyPr wrap="square" rtlCol="0">
              <a:spAutoFit/>
            </a:bodyPr>
            <a:lstStyle/>
            <a:p>
              <a:r>
                <a:rPr lang="nb-NO" sz="1200" u="sng" dirty="0"/>
                <a:t>195.88.55.16</a:t>
              </a:r>
              <a:endParaRPr lang="en-US" sz="1200" u="sng" dirty="0"/>
            </a:p>
          </p:txBody>
        </p:sp>
      </p:grpSp>
      <p:grpSp>
        <p:nvGrpSpPr>
          <p:cNvPr id="64524" name="Group 64523">
            <a:extLst>
              <a:ext uri="{FF2B5EF4-FFF2-40B4-BE49-F238E27FC236}">
                <a16:creationId xmlns:a16="http://schemas.microsoft.com/office/drawing/2014/main" id="{8228E5C9-451B-A9F5-C99C-C315BDC879CB}"/>
              </a:ext>
            </a:extLst>
          </p:cNvPr>
          <p:cNvGrpSpPr/>
          <p:nvPr/>
        </p:nvGrpSpPr>
        <p:grpSpPr>
          <a:xfrm>
            <a:off x="2048153" y="2395021"/>
            <a:ext cx="457213" cy="1695394"/>
            <a:chOff x="2158440" y="2823457"/>
            <a:chExt cx="457213" cy="1615892"/>
          </a:xfrm>
        </p:grpSpPr>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2158440" y="2823457"/>
              <a:ext cx="0" cy="161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65540F-C815-25E0-F9F6-39B03F5105A8}"/>
                </a:ext>
              </a:extLst>
            </p:cNvPr>
            <p:cNvSpPr txBox="1"/>
            <p:nvPr/>
          </p:nvSpPr>
          <p:spPr>
            <a:xfrm rot="5400000">
              <a:off x="1940731" y="3511695"/>
              <a:ext cx="1072845" cy="276999"/>
            </a:xfrm>
            <a:prstGeom prst="rect">
              <a:avLst/>
            </a:prstGeom>
            <a:noFill/>
          </p:spPr>
          <p:txBody>
            <a:bodyPr wrap="none" rtlCol="0">
              <a:spAutoFit/>
            </a:bodyPr>
            <a:lstStyle/>
            <a:p>
              <a:r>
                <a:rPr lang="nb-NO" sz="1200" dirty="0"/>
                <a:t> show vg.no</a:t>
              </a:r>
              <a:endParaRPr lang="en-US" sz="1200" u="sng" dirty="0"/>
            </a:p>
          </p:txBody>
        </p:sp>
      </p:grpSp>
      <p:grpSp>
        <p:nvGrpSpPr>
          <p:cNvPr id="44" name="Group 43">
            <a:extLst>
              <a:ext uri="{FF2B5EF4-FFF2-40B4-BE49-F238E27FC236}">
                <a16:creationId xmlns:a16="http://schemas.microsoft.com/office/drawing/2014/main" id="{01E6CCD6-98DD-3058-A41E-C96E6B6BF6C7}"/>
              </a:ext>
            </a:extLst>
          </p:cNvPr>
          <p:cNvGrpSpPr/>
          <p:nvPr/>
        </p:nvGrpSpPr>
        <p:grpSpPr>
          <a:xfrm>
            <a:off x="3991942" y="4348399"/>
            <a:ext cx="2159000" cy="1637423"/>
            <a:chOff x="562251" y="4523140"/>
            <a:chExt cx="2769864" cy="2002204"/>
          </a:xfrm>
        </p:grpSpPr>
        <p:sp>
          <p:nvSpPr>
            <p:cNvPr id="45" name="Rectangle: Rounded Corners 44">
              <a:extLst>
                <a:ext uri="{FF2B5EF4-FFF2-40B4-BE49-F238E27FC236}">
                  <a16:creationId xmlns:a16="http://schemas.microsoft.com/office/drawing/2014/main" id="{AF0F8493-152E-FC8A-A680-F7D43287705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 descr="Private Server GIFs - Get the best GIF on GIPHY">
              <a:extLst>
                <a:ext uri="{FF2B5EF4-FFF2-40B4-BE49-F238E27FC236}">
                  <a16:creationId xmlns:a16="http://schemas.microsoft.com/office/drawing/2014/main" id="{E61B23F9-696E-E67B-BF5C-2DB91EADE2B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BDAE2A9-45E9-3C73-8B57-F95763D2931D}"/>
                </a:ext>
              </a:extLst>
            </p:cNvPr>
            <p:cNvSpPr txBox="1"/>
            <p:nvPr/>
          </p:nvSpPr>
          <p:spPr>
            <a:xfrm>
              <a:off x="1402313" y="6208198"/>
              <a:ext cx="1232287" cy="282256"/>
            </a:xfrm>
            <a:prstGeom prst="rect">
              <a:avLst/>
            </a:prstGeom>
            <a:noFill/>
          </p:spPr>
          <p:txBody>
            <a:bodyPr wrap="none" rtlCol="0">
              <a:spAutoFit/>
            </a:bodyPr>
            <a:lstStyle/>
            <a:p>
              <a:r>
                <a:rPr lang="en-US" sz="900" dirty="0"/>
                <a:t>Web server 2</a:t>
              </a:r>
            </a:p>
          </p:txBody>
        </p:sp>
      </p:grpSp>
      <p:cxnSp>
        <p:nvCxnSpPr>
          <p:cNvPr id="51" name="Straight Arrow Connector 50">
            <a:extLst>
              <a:ext uri="{FF2B5EF4-FFF2-40B4-BE49-F238E27FC236}">
                <a16:creationId xmlns:a16="http://schemas.microsoft.com/office/drawing/2014/main" id="{4DF2E7B0-5972-9466-7AFB-8AED55DF9BF1}"/>
              </a:ext>
            </a:extLst>
          </p:cNvPr>
          <p:cNvCxnSpPr>
            <a:cxnSpLocks/>
          </p:cNvCxnSpPr>
          <p:nvPr/>
        </p:nvCxnSpPr>
        <p:spPr>
          <a:xfrm>
            <a:off x="2549426" y="2503695"/>
            <a:ext cx="1692110" cy="1857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2867011">
            <a:off x="2846344" y="3101577"/>
            <a:ext cx="1287532" cy="276999"/>
          </a:xfrm>
          <a:prstGeom prst="rect">
            <a:avLst/>
          </a:prstGeom>
          <a:noFill/>
        </p:spPr>
        <p:txBody>
          <a:bodyPr wrap="none" rtlCol="0">
            <a:spAutoFit/>
          </a:bodyPr>
          <a:lstStyle/>
          <a:p>
            <a:r>
              <a:rPr lang="nb-NO" sz="1200" dirty="0"/>
              <a:t> </a:t>
            </a:r>
            <a:r>
              <a:rPr lang="nb-NO" sz="1200" u="sng" dirty="0"/>
              <a:t>195.88.55.16</a:t>
            </a:r>
            <a:endParaRPr lang="en-US" sz="1200" u="sng" dirty="0"/>
          </a:p>
        </p:txBody>
      </p:sp>
      <p:cxnSp>
        <p:nvCxnSpPr>
          <p:cNvPr id="55" name="Straight Arrow Connector 54">
            <a:extLst>
              <a:ext uri="{FF2B5EF4-FFF2-40B4-BE49-F238E27FC236}">
                <a16:creationId xmlns:a16="http://schemas.microsoft.com/office/drawing/2014/main" id="{7D1079BA-53F9-B884-B704-DC4FDEB18455}"/>
              </a:ext>
            </a:extLst>
          </p:cNvPr>
          <p:cNvCxnSpPr>
            <a:cxnSpLocks/>
          </p:cNvCxnSpPr>
          <p:nvPr/>
        </p:nvCxnSpPr>
        <p:spPr>
          <a:xfrm flipH="1" flipV="1">
            <a:off x="2981915" y="2326833"/>
            <a:ext cx="1745214" cy="188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rot="2852451">
            <a:off x="3412812" y="2983886"/>
            <a:ext cx="1125629" cy="276999"/>
          </a:xfrm>
          <a:prstGeom prst="rect">
            <a:avLst/>
          </a:prstGeom>
          <a:noFill/>
        </p:spPr>
        <p:txBody>
          <a:bodyPr wrap="none" rtlCol="0">
            <a:spAutoFit/>
          </a:bodyPr>
          <a:lstStyle/>
          <a:p>
            <a:r>
              <a:rPr lang="nb-NO" sz="1200" dirty="0"/>
              <a:t> show vg.no</a:t>
            </a:r>
            <a:endParaRPr lang="en-US" sz="1200" u="sng" dirty="0"/>
          </a:p>
        </p:txBody>
      </p:sp>
      <p:grpSp>
        <p:nvGrpSpPr>
          <p:cNvPr id="23" name="Group 22">
            <a:extLst>
              <a:ext uri="{FF2B5EF4-FFF2-40B4-BE49-F238E27FC236}">
                <a16:creationId xmlns:a16="http://schemas.microsoft.com/office/drawing/2014/main" id="{48D82D96-A95B-FABD-C623-CF4EB57C831D}"/>
              </a:ext>
            </a:extLst>
          </p:cNvPr>
          <p:cNvGrpSpPr/>
          <p:nvPr/>
        </p:nvGrpSpPr>
        <p:grpSpPr>
          <a:xfrm>
            <a:off x="6363199" y="2425391"/>
            <a:ext cx="5142467" cy="3749239"/>
            <a:chOff x="6363199" y="2425391"/>
            <a:chExt cx="5142467" cy="3749239"/>
          </a:xfrm>
        </p:grpSpPr>
        <p:pic>
          <p:nvPicPr>
            <p:cNvPr id="11266" name="Picture 2" descr="Pin on GIF's">
              <a:extLst>
                <a:ext uri="{FF2B5EF4-FFF2-40B4-BE49-F238E27FC236}">
                  <a16:creationId xmlns:a16="http://schemas.microsoft.com/office/drawing/2014/main" id="{50154025-9AF5-CAE5-2497-6C7A15DA9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3199" y="3588093"/>
              <a:ext cx="2586537" cy="2586537"/>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Oval 21">
              <a:extLst>
                <a:ext uri="{FF2B5EF4-FFF2-40B4-BE49-F238E27FC236}">
                  <a16:creationId xmlns:a16="http://schemas.microsoft.com/office/drawing/2014/main" id="{FA24EF95-DBF3-5F4F-1FA0-8A9BA413317A}"/>
                </a:ext>
              </a:extLst>
            </p:cNvPr>
            <p:cNvSpPr/>
            <p:nvPr/>
          </p:nvSpPr>
          <p:spPr>
            <a:xfrm>
              <a:off x="8455599" y="2425391"/>
              <a:ext cx="3050067" cy="2575200"/>
            </a:xfrm>
            <a:prstGeom prst="wedgeEllipseCallout">
              <a:avLst>
                <a:gd name="adj1" fmla="val -44361"/>
                <a:gd name="adj2" fmla="val 602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sz="1400" dirty="0"/>
                <a:t>How will client know which server to request data from?</a:t>
              </a:r>
            </a:p>
          </p:txBody>
        </p:sp>
      </p:grpSp>
      <p:grpSp>
        <p:nvGrpSpPr>
          <p:cNvPr id="57" name="Group 56">
            <a:extLst>
              <a:ext uri="{FF2B5EF4-FFF2-40B4-BE49-F238E27FC236}">
                <a16:creationId xmlns:a16="http://schemas.microsoft.com/office/drawing/2014/main" id="{ACCEE448-20AA-33EF-A8CA-659EC167201F}"/>
              </a:ext>
            </a:extLst>
          </p:cNvPr>
          <p:cNvGrpSpPr/>
          <p:nvPr/>
        </p:nvGrpSpPr>
        <p:grpSpPr>
          <a:xfrm>
            <a:off x="5911905" y="6186820"/>
            <a:ext cx="6088751" cy="338554"/>
            <a:chOff x="522931" y="2121156"/>
            <a:chExt cx="11522161" cy="338554"/>
          </a:xfrm>
        </p:grpSpPr>
        <p:sp>
          <p:nvSpPr>
            <p:cNvPr id="58" name="Oval 57">
              <a:extLst>
                <a:ext uri="{FF2B5EF4-FFF2-40B4-BE49-F238E27FC236}">
                  <a16:creationId xmlns:a16="http://schemas.microsoft.com/office/drawing/2014/main" id="{D103ABD4-0BCB-8175-20AF-26983700723F}"/>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B061EFB3-DFC2-B909-C0DF-E6B523C5AA26}"/>
                </a:ext>
              </a:extLst>
            </p:cNvPr>
            <p:cNvGrpSpPr/>
            <p:nvPr/>
          </p:nvGrpSpPr>
          <p:grpSpPr>
            <a:xfrm>
              <a:off x="772412" y="2121156"/>
              <a:ext cx="11272680" cy="338554"/>
              <a:chOff x="628016" y="1484780"/>
              <a:chExt cx="11272680" cy="338554"/>
            </a:xfrm>
          </p:grpSpPr>
          <p:sp>
            <p:nvSpPr>
              <p:cNvPr id="60" name="TextBox 59">
                <a:extLst>
                  <a:ext uri="{FF2B5EF4-FFF2-40B4-BE49-F238E27FC236}">
                    <a16:creationId xmlns:a16="http://schemas.microsoft.com/office/drawing/2014/main" id="{4E77896B-A3F6-A6FA-C405-71004C7A0D19}"/>
                  </a:ext>
                </a:extLst>
              </p:cNvPr>
              <p:cNvSpPr txBox="1"/>
              <p:nvPr/>
            </p:nvSpPr>
            <p:spPr>
              <a:xfrm>
                <a:off x="695403" y="1484780"/>
                <a:ext cx="11205293" cy="338554"/>
              </a:xfrm>
              <a:prstGeom prst="rect">
                <a:avLst/>
              </a:prstGeom>
              <a:noFill/>
            </p:spPr>
            <p:txBody>
              <a:bodyPr wrap="square" rtlCol="0">
                <a:spAutoFit/>
              </a:bodyPr>
              <a:lstStyle/>
              <a:p>
                <a:r>
                  <a:rPr lang="en-US" sz="1600" dirty="0"/>
                  <a:t>This is where the concept of </a:t>
                </a:r>
                <a:r>
                  <a:rPr lang="en-US" sz="1600" b="1" dirty="0">
                    <a:solidFill>
                      <a:srgbClr val="FF0000"/>
                    </a:solidFill>
                  </a:rPr>
                  <a:t>Load Balancer </a:t>
                </a:r>
                <a:r>
                  <a:rPr lang="en-US" sz="1600" dirty="0"/>
                  <a:t>comes in.</a:t>
                </a:r>
              </a:p>
            </p:txBody>
          </p:sp>
          <p:sp>
            <p:nvSpPr>
              <p:cNvPr id="61" name="Isosceles Triangle 60">
                <a:extLst>
                  <a:ext uri="{FF2B5EF4-FFF2-40B4-BE49-F238E27FC236}">
                    <a16:creationId xmlns:a16="http://schemas.microsoft.com/office/drawing/2014/main" id="{C9A51C21-5525-E25A-913C-8F06D1C26F9C}"/>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2102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5D6273-95BC-EFC5-5555-6192F1BA53A8}"/>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591A9669-38CB-D3E0-0EB9-6CD439690477}"/>
              </a:ext>
            </a:extLst>
          </p:cNvPr>
          <p:cNvSpPr>
            <a:spLocks noGrp="1"/>
          </p:cNvSpPr>
          <p:nvPr>
            <p:ph type="sldNum" sz="quarter" idx="12"/>
          </p:nvPr>
        </p:nvSpPr>
        <p:spPr/>
        <p:txBody>
          <a:bodyPr/>
          <a:lstStyle/>
          <a:p>
            <a:pPr>
              <a:defRPr/>
            </a:pPr>
            <a:fld id="{F072430C-5991-495C-BA50-CC7E47C7ADB1}" type="slidenum">
              <a:rPr lang="sv-SE" smtClean="0"/>
              <a:pPr>
                <a:defRPr/>
              </a:pPr>
              <a:t>26</a:t>
            </a:fld>
            <a:endParaRPr lang="sv-SE"/>
          </a:p>
        </p:txBody>
      </p:sp>
      <p:pic>
        <p:nvPicPr>
          <p:cNvPr id="12290" name="Picture 2" descr="Types of Load Balancing – India's Best Cloud Hosting Service Provider">
            <a:extLst>
              <a:ext uri="{FF2B5EF4-FFF2-40B4-BE49-F238E27FC236}">
                <a16:creationId xmlns:a16="http://schemas.microsoft.com/office/drawing/2014/main" id="{0E368226-2033-2064-685E-1A1CAEABD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6" y="836712"/>
            <a:ext cx="11430048" cy="56951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0036C90F-90F3-11F6-5B1D-5248171727E5}"/>
              </a:ext>
            </a:extLst>
          </p:cNvPr>
          <p:cNvSpPr>
            <a:spLocks noGrp="1" noChangeArrowheads="1"/>
          </p:cNvSpPr>
          <p:nvPr>
            <p:ph type="title"/>
          </p:nvPr>
        </p:nvSpPr>
        <p:spPr>
          <a:xfrm>
            <a:off x="283427" y="335938"/>
            <a:ext cx="8424465" cy="406400"/>
          </a:xfrm>
        </p:spPr>
        <p:txBody>
          <a:bodyPr/>
          <a:lstStyle/>
          <a:p>
            <a:pPr lvl="1">
              <a:lnSpc>
                <a:spcPct val="113000"/>
              </a:lnSpc>
              <a:tabLst>
                <a:tab pos="6283325" algn="l"/>
                <a:tab pos="7346950" algn="r"/>
                <a:tab pos="7532688" algn="l"/>
                <a:tab pos="8420100" algn="r"/>
              </a:tabLst>
            </a:pPr>
            <a:r>
              <a:rPr lang="en-US" dirty="0"/>
              <a:t>Real life load balancer: Traffic System</a:t>
            </a:r>
          </a:p>
        </p:txBody>
      </p:sp>
    </p:spTree>
    <p:extLst>
      <p:ext uri="{BB962C8B-B14F-4D97-AF65-F5344CB8AC3E}">
        <p14:creationId xmlns:p14="http://schemas.microsoft.com/office/powerpoint/2010/main" val="31550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664E-0770-EE3E-333A-AF94BF7A0866}"/>
              </a:ext>
            </a:extLst>
          </p:cNvPr>
          <p:cNvSpPr>
            <a:spLocks noGrp="1"/>
          </p:cNvSpPr>
          <p:nvPr>
            <p:ph type="title"/>
          </p:nvPr>
        </p:nvSpPr>
        <p:spPr/>
        <p:txBody>
          <a:bodyPr/>
          <a:lstStyle/>
          <a:p>
            <a:r>
              <a:rPr lang="en-US" dirty="0"/>
              <a:t>Let us put this concept into our architecture …</a:t>
            </a:r>
          </a:p>
        </p:txBody>
      </p:sp>
      <p:sp>
        <p:nvSpPr>
          <p:cNvPr id="4" name="Date Placeholder 3">
            <a:extLst>
              <a:ext uri="{FF2B5EF4-FFF2-40B4-BE49-F238E27FC236}">
                <a16:creationId xmlns:a16="http://schemas.microsoft.com/office/drawing/2014/main" id="{87B11E25-5D40-2D23-F8CD-9DA1DF9F7C52}"/>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518C48D2-D261-C0A4-9229-55D9D38CF388}"/>
              </a:ext>
            </a:extLst>
          </p:cNvPr>
          <p:cNvSpPr>
            <a:spLocks noGrp="1"/>
          </p:cNvSpPr>
          <p:nvPr>
            <p:ph type="sldNum" sz="quarter" idx="12"/>
          </p:nvPr>
        </p:nvSpPr>
        <p:spPr/>
        <p:txBody>
          <a:bodyPr/>
          <a:lstStyle/>
          <a:p>
            <a:pPr>
              <a:defRPr/>
            </a:pPr>
            <a:fld id="{F072430C-5991-495C-BA50-CC7E47C7ADB1}" type="slidenum">
              <a:rPr lang="sv-SE" smtClean="0"/>
              <a:pPr>
                <a:defRPr/>
              </a:pPr>
              <a:t>27</a:t>
            </a:fld>
            <a:endParaRPr lang="sv-SE"/>
          </a:p>
        </p:txBody>
      </p:sp>
      <p:pic>
        <p:nvPicPr>
          <p:cNvPr id="13314" name="Picture 2" descr="Best Load Balancer GIFs | Gfycat">
            <a:extLst>
              <a:ext uri="{FF2B5EF4-FFF2-40B4-BE49-F238E27FC236}">
                <a16:creationId xmlns:a16="http://schemas.microsoft.com/office/drawing/2014/main" id="{51B80325-21A5-5914-4A8F-2D76988B6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86" y="1081087"/>
            <a:ext cx="9418338" cy="53011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51648A-BF1C-F3D6-9DCC-DDB1F55D0C55}"/>
              </a:ext>
            </a:extLst>
          </p:cNvPr>
          <p:cNvSpPr txBox="1"/>
          <p:nvPr/>
        </p:nvSpPr>
        <p:spPr>
          <a:xfrm>
            <a:off x="6744072" y="2348880"/>
            <a:ext cx="960519" cy="230832"/>
          </a:xfrm>
          <a:prstGeom prst="rect">
            <a:avLst/>
          </a:prstGeom>
          <a:noFill/>
        </p:spPr>
        <p:txBody>
          <a:bodyPr wrap="none" rtlCol="0">
            <a:spAutoFit/>
          </a:bodyPr>
          <a:lstStyle/>
          <a:p>
            <a:r>
              <a:rPr lang="en-US" sz="900" dirty="0"/>
              <a:t>Web server 1</a:t>
            </a:r>
          </a:p>
        </p:txBody>
      </p:sp>
      <p:sp>
        <p:nvSpPr>
          <p:cNvPr id="8" name="TextBox 7">
            <a:extLst>
              <a:ext uri="{FF2B5EF4-FFF2-40B4-BE49-F238E27FC236}">
                <a16:creationId xmlns:a16="http://schemas.microsoft.com/office/drawing/2014/main" id="{C7AEB9E4-02F9-7C33-20EE-2DCEF208453E}"/>
              </a:ext>
            </a:extLst>
          </p:cNvPr>
          <p:cNvSpPr txBox="1"/>
          <p:nvPr/>
        </p:nvSpPr>
        <p:spPr>
          <a:xfrm>
            <a:off x="8929797" y="4365104"/>
            <a:ext cx="960519" cy="230832"/>
          </a:xfrm>
          <a:prstGeom prst="rect">
            <a:avLst/>
          </a:prstGeom>
          <a:noFill/>
        </p:spPr>
        <p:txBody>
          <a:bodyPr wrap="none" rtlCol="0">
            <a:spAutoFit/>
          </a:bodyPr>
          <a:lstStyle/>
          <a:p>
            <a:r>
              <a:rPr lang="en-US" sz="900" dirty="0"/>
              <a:t>Web server 2</a:t>
            </a:r>
          </a:p>
        </p:txBody>
      </p:sp>
      <p:sp>
        <p:nvSpPr>
          <p:cNvPr id="9" name="TextBox 8">
            <a:extLst>
              <a:ext uri="{FF2B5EF4-FFF2-40B4-BE49-F238E27FC236}">
                <a16:creationId xmlns:a16="http://schemas.microsoft.com/office/drawing/2014/main" id="{E32EF60A-0117-9CE5-443F-C7BDE0B2CB10}"/>
              </a:ext>
            </a:extLst>
          </p:cNvPr>
          <p:cNvSpPr txBox="1"/>
          <p:nvPr/>
        </p:nvSpPr>
        <p:spPr>
          <a:xfrm>
            <a:off x="5123281" y="6021288"/>
            <a:ext cx="615874" cy="230832"/>
          </a:xfrm>
          <a:prstGeom prst="rect">
            <a:avLst/>
          </a:prstGeom>
          <a:noFill/>
        </p:spPr>
        <p:txBody>
          <a:bodyPr wrap="none" rtlCol="0">
            <a:spAutoFit/>
          </a:bodyPr>
          <a:lstStyle/>
          <a:p>
            <a:r>
              <a:rPr lang="en-US" sz="900" dirty="0"/>
              <a:t>USER 2</a:t>
            </a:r>
          </a:p>
        </p:txBody>
      </p:sp>
      <p:sp>
        <p:nvSpPr>
          <p:cNvPr id="10" name="TextBox 9">
            <a:extLst>
              <a:ext uri="{FF2B5EF4-FFF2-40B4-BE49-F238E27FC236}">
                <a16:creationId xmlns:a16="http://schemas.microsoft.com/office/drawing/2014/main" id="{93DBE82E-556E-4A61-E0AA-CF07FC11B692}"/>
              </a:ext>
            </a:extLst>
          </p:cNvPr>
          <p:cNvSpPr txBox="1"/>
          <p:nvPr/>
        </p:nvSpPr>
        <p:spPr>
          <a:xfrm>
            <a:off x="1719687" y="4797152"/>
            <a:ext cx="615874" cy="230832"/>
          </a:xfrm>
          <a:prstGeom prst="rect">
            <a:avLst/>
          </a:prstGeom>
          <a:noFill/>
        </p:spPr>
        <p:txBody>
          <a:bodyPr wrap="none" rtlCol="0">
            <a:spAutoFit/>
          </a:bodyPr>
          <a:lstStyle/>
          <a:p>
            <a:r>
              <a:rPr lang="en-US" sz="900" dirty="0"/>
              <a:t>USER 2</a:t>
            </a:r>
          </a:p>
        </p:txBody>
      </p:sp>
      <p:grpSp>
        <p:nvGrpSpPr>
          <p:cNvPr id="11" name="Group 10">
            <a:extLst>
              <a:ext uri="{FF2B5EF4-FFF2-40B4-BE49-F238E27FC236}">
                <a16:creationId xmlns:a16="http://schemas.microsoft.com/office/drawing/2014/main" id="{4C3BFBD5-6E83-A87A-95DF-C4C44426EA0C}"/>
              </a:ext>
            </a:extLst>
          </p:cNvPr>
          <p:cNvGrpSpPr/>
          <p:nvPr/>
        </p:nvGrpSpPr>
        <p:grpSpPr>
          <a:xfrm>
            <a:off x="6384033" y="5027984"/>
            <a:ext cx="5544616" cy="781240"/>
            <a:chOff x="522931" y="2121156"/>
            <a:chExt cx="11522161" cy="781240"/>
          </a:xfrm>
        </p:grpSpPr>
        <p:sp>
          <p:nvSpPr>
            <p:cNvPr id="12" name="Oval 11">
              <a:extLst>
                <a:ext uri="{FF2B5EF4-FFF2-40B4-BE49-F238E27FC236}">
                  <a16:creationId xmlns:a16="http://schemas.microsoft.com/office/drawing/2014/main" id="{BD9AAC90-5F32-B887-08F4-6C779A3203F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2113AB3-B24A-8C89-90B9-EA5566B42D3F}"/>
                </a:ext>
              </a:extLst>
            </p:cNvPr>
            <p:cNvGrpSpPr/>
            <p:nvPr/>
          </p:nvGrpSpPr>
          <p:grpSpPr>
            <a:xfrm>
              <a:off x="772412" y="2121156"/>
              <a:ext cx="11272680" cy="781240"/>
              <a:chOff x="628016" y="1484780"/>
              <a:chExt cx="11272680" cy="781240"/>
            </a:xfrm>
          </p:grpSpPr>
          <p:sp>
            <p:nvSpPr>
              <p:cNvPr id="14" name="TextBox 13">
                <a:extLst>
                  <a:ext uri="{FF2B5EF4-FFF2-40B4-BE49-F238E27FC236}">
                    <a16:creationId xmlns:a16="http://schemas.microsoft.com/office/drawing/2014/main" id="{80C223FD-0AE8-90E4-70BD-ABD9879AFFFC}"/>
                  </a:ext>
                </a:extLst>
              </p:cNvPr>
              <p:cNvSpPr txBox="1"/>
              <p:nvPr/>
            </p:nvSpPr>
            <p:spPr>
              <a:xfrm>
                <a:off x="835825" y="1484780"/>
                <a:ext cx="11064871" cy="781240"/>
              </a:xfrm>
              <a:prstGeom prst="rect">
                <a:avLst/>
              </a:prstGeom>
              <a:noFill/>
            </p:spPr>
            <p:txBody>
              <a:bodyPr wrap="square" rtlCol="0">
                <a:spAutoFit/>
              </a:bodyPr>
              <a:lstStyle/>
              <a:p>
                <a:pPr>
                  <a:lnSpc>
                    <a:spcPct val="150000"/>
                  </a:lnSpc>
                </a:pPr>
                <a:r>
                  <a:rPr lang="nb-NO" sz="1600" dirty="0"/>
                  <a:t>I</a:t>
                </a:r>
                <a:r>
                  <a:rPr lang="en-US" sz="1600" dirty="0"/>
                  <a:t>f </a:t>
                </a:r>
                <a:r>
                  <a:rPr lang="en-US" sz="1600" b="1" dirty="0"/>
                  <a:t>Web server 1 </a:t>
                </a:r>
                <a:r>
                  <a:rPr lang="en-US" sz="1600" dirty="0"/>
                  <a:t>goes down, all traffic will be redirected to </a:t>
                </a:r>
                <a:r>
                  <a:rPr lang="en-US" sz="1600" b="1" dirty="0"/>
                  <a:t>Web server 2</a:t>
                </a:r>
                <a:r>
                  <a:rPr lang="en-US" sz="1600" dirty="0"/>
                  <a:t>.</a:t>
                </a:r>
              </a:p>
            </p:txBody>
          </p:sp>
          <p:sp>
            <p:nvSpPr>
              <p:cNvPr id="15" name="Isosceles Triangle 14">
                <a:extLst>
                  <a:ext uri="{FF2B5EF4-FFF2-40B4-BE49-F238E27FC236}">
                    <a16:creationId xmlns:a16="http://schemas.microsoft.com/office/drawing/2014/main" id="{F3EC1CC4-E48F-4505-F1B9-28939883CD83}"/>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383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fontScale="90000"/>
          </a:bodyPr>
          <a:lstStyle/>
          <a:p>
            <a:pPr>
              <a:lnSpc>
                <a:spcPct val="150000"/>
              </a:lnSpc>
            </a:pPr>
            <a:r>
              <a:rPr lang="en-US" dirty="0"/>
              <a:t>Let us include load balancer into our architecture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14400" y="2678906"/>
            <a:ext cx="10363200" cy="1500187"/>
          </a:xfrm>
        </p:spPr>
        <p:txBody>
          <a:bodyPr/>
          <a:lstStyle/>
          <a:p>
            <a:pPr>
              <a:lnSpc>
                <a:spcPct val="150000"/>
              </a:lnSpc>
            </a:pPr>
            <a:r>
              <a:rPr lang="en-US" dirty="0"/>
              <a:t>We know what a Load Balancer is:</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28</a:t>
            </a:fld>
            <a:endParaRPr lang="sv-SE"/>
          </a:p>
        </p:txBody>
      </p:sp>
    </p:spTree>
    <p:extLst>
      <p:ext uri="{BB962C8B-B14F-4D97-AF65-F5344CB8AC3E}">
        <p14:creationId xmlns:p14="http://schemas.microsoft.com/office/powerpoint/2010/main" val="301721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29</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Let us include Load Balancer into our architecture.</a:t>
            </a:r>
          </a:p>
        </p:txBody>
      </p:sp>
      <p:grpSp>
        <p:nvGrpSpPr>
          <p:cNvPr id="28" name="Group 27">
            <a:extLst>
              <a:ext uri="{FF2B5EF4-FFF2-40B4-BE49-F238E27FC236}">
                <a16:creationId xmlns:a16="http://schemas.microsoft.com/office/drawing/2014/main" id="{9CE19D4A-366E-1FB3-91FA-030F0E71328D}"/>
              </a:ext>
            </a:extLst>
          </p:cNvPr>
          <p:cNvGrpSpPr/>
          <p:nvPr/>
        </p:nvGrpSpPr>
        <p:grpSpPr>
          <a:xfrm>
            <a:off x="2879028" y="1755818"/>
            <a:ext cx="3346090" cy="309424"/>
            <a:chOff x="2879028" y="1755818"/>
            <a:chExt cx="3346090" cy="30942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2" y="1788243"/>
              <a:ext cx="1125629" cy="276999"/>
            </a:xfrm>
            <a:prstGeom prst="rect">
              <a:avLst/>
            </a:prstGeom>
            <a:noFill/>
          </p:spPr>
          <p:txBody>
            <a:bodyPr wrap="none" rtlCol="0">
              <a:spAutoFit/>
            </a:bodyPr>
            <a:lstStyle/>
            <a:p>
              <a:r>
                <a:rPr lang="nb-NO" sz="1200" dirty="0"/>
                <a:t> show vg.no</a:t>
              </a:r>
              <a:endParaRPr lang="en-US" sz="1200" u="sng" dirty="0"/>
            </a:p>
          </p:txBody>
        </p:sp>
      </p:grpSp>
      <p:grpSp>
        <p:nvGrpSpPr>
          <p:cNvPr id="25" name="Group 24">
            <a:extLst>
              <a:ext uri="{FF2B5EF4-FFF2-40B4-BE49-F238E27FC236}">
                <a16:creationId xmlns:a16="http://schemas.microsoft.com/office/drawing/2014/main" id="{637E8445-FED5-1FE4-5E5B-20CA977FAF39}"/>
              </a:ext>
            </a:extLst>
          </p:cNvPr>
          <p:cNvGrpSpPr/>
          <p:nvPr/>
        </p:nvGrpSpPr>
        <p:grpSpPr>
          <a:xfrm>
            <a:off x="2900392" y="712681"/>
            <a:ext cx="5816570" cy="2194604"/>
            <a:chOff x="2900392" y="712681"/>
            <a:chExt cx="5816570"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1"/>
              <a:ext cx="2269697" cy="276999"/>
            </a:xfrm>
            <a:prstGeom prst="rect">
              <a:avLst/>
            </a:prstGeom>
            <a:noFill/>
          </p:spPr>
          <p:txBody>
            <a:bodyPr wrap="square" rtlCol="0">
              <a:spAutoFit/>
            </a:bodyPr>
            <a:lstStyle/>
            <a:p>
              <a:r>
                <a:rPr lang="nb-NO" sz="1200" u="sng" dirty="0"/>
                <a:t>195.88.55.16</a:t>
              </a:r>
              <a:endParaRPr lang="en-US" sz="1200"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96057"/>
              <a:ext cx="1461729" cy="307777"/>
            </a:xfrm>
            <a:prstGeom prst="rect">
              <a:avLst/>
            </a:prstGeom>
            <a:noFill/>
          </p:spPr>
          <p:txBody>
            <a:bodyPr wrap="square" rtlCol="0">
              <a:spAutoFit/>
            </a:bodyPr>
            <a:lstStyle/>
            <a:p>
              <a:r>
                <a:rPr lang="en-US" sz="1400" dirty="0"/>
                <a:t>Load Balancer</a:t>
              </a:r>
            </a:p>
          </p:txBody>
        </p:sp>
      </p:grpSp>
      <p:grpSp>
        <p:nvGrpSpPr>
          <p:cNvPr id="29" name="Group 28">
            <a:extLst>
              <a:ext uri="{FF2B5EF4-FFF2-40B4-BE49-F238E27FC236}">
                <a16:creationId xmlns:a16="http://schemas.microsoft.com/office/drawing/2014/main" id="{B61359D9-3624-662C-6367-A3B506F71EB9}"/>
              </a:ext>
            </a:extLst>
          </p:cNvPr>
          <p:cNvGrpSpPr/>
          <p:nvPr/>
        </p:nvGrpSpPr>
        <p:grpSpPr>
          <a:xfrm>
            <a:off x="259471" y="1009814"/>
            <a:ext cx="2866912" cy="4732778"/>
            <a:chOff x="257375" y="964851"/>
            <a:chExt cx="2866912" cy="473277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854585" y="2326833"/>
              <a:ext cx="2269702" cy="3370796"/>
              <a:chOff x="854585" y="2326833"/>
              <a:chExt cx="2269702" cy="337079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854585" y="3999779"/>
                <a:ext cx="2269702" cy="1697850"/>
                <a:chOff x="7827325" y="836472"/>
                <a:chExt cx="2269702" cy="1697850"/>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75" t="13799" b="10601"/>
                <a:stretch/>
              </p:blipFill>
              <p:spPr bwMode="auto">
                <a:xfrm>
                  <a:off x="7827325" y="836472"/>
                  <a:ext cx="2269702" cy="169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9102935" y="1563528"/>
                  <a:ext cx="1056293" cy="400110"/>
                </a:xfrm>
                <a:prstGeom prst="rect">
                  <a:avLst/>
                </a:prstGeom>
                <a:noFill/>
              </p:spPr>
              <p:txBody>
                <a:bodyPr wrap="square" rtlCol="0">
                  <a:spAutoFit/>
                </a:bodyPr>
                <a:lstStyle/>
                <a:p>
                  <a:r>
                    <a:rPr lang="en-US" sz="2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186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323237" y="3149756"/>
                <a:ext cx="1287532" cy="276999"/>
              </a:xfrm>
              <a:prstGeom prst="rect">
                <a:avLst/>
              </a:prstGeom>
              <a:noFill/>
            </p:spPr>
            <p:txBody>
              <a:bodyPr wrap="none" rtlCol="0">
                <a:spAutoFit/>
              </a:bodyPr>
              <a:lstStyle/>
              <a:p>
                <a:r>
                  <a:rPr lang="nb-NO" sz="1200" dirty="0"/>
                  <a:t> </a:t>
                </a:r>
                <a:r>
                  <a:rPr lang="nb-NO" sz="1200" u="sng" dirty="0"/>
                  <a:t>195.88.55.16</a:t>
                </a:r>
                <a:endParaRPr lang="en-US" sz="1200"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761635" y="2983886"/>
                <a:ext cx="1104341" cy="277000"/>
              </a:xfrm>
              <a:prstGeom prst="rect">
                <a:avLst/>
              </a:prstGeom>
              <a:noFill/>
            </p:spPr>
            <p:txBody>
              <a:bodyPr wrap="none" rtlCol="0">
                <a:spAutoFit/>
              </a:bodyPr>
              <a:lstStyle/>
              <a:p>
                <a:r>
                  <a:rPr lang="nb-NO" sz="1200" dirty="0"/>
                  <a:t> w</a:t>
                </a:r>
                <a:r>
                  <a:rPr lang="en-US" sz="1200"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1695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257375" y="964851"/>
              <a:ext cx="2635019" cy="1361982"/>
              <a:chOff x="257375" y="964851"/>
              <a:chExt cx="2635019" cy="1361982"/>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67570" y="1527124"/>
                <a:ext cx="687387" cy="307777"/>
              </a:xfrm>
              <a:prstGeom prst="rect">
                <a:avLst/>
              </a:prstGeom>
              <a:noFill/>
            </p:spPr>
            <p:txBody>
              <a:bodyPr wrap="square" rtlCol="0">
                <a:spAutoFit/>
              </a:bodyPr>
              <a:lstStyle/>
              <a:p>
                <a:r>
                  <a:rPr lang="en-US" sz="1400" dirty="0"/>
                  <a:t>User</a:t>
                </a:r>
              </a:p>
            </p:txBody>
          </p:sp>
        </p:grpSp>
      </p:grpSp>
      <p:grpSp>
        <p:nvGrpSpPr>
          <p:cNvPr id="31" name="Group 30">
            <a:extLst>
              <a:ext uri="{FF2B5EF4-FFF2-40B4-BE49-F238E27FC236}">
                <a16:creationId xmlns:a16="http://schemas.microsoft.com/office/drawing/2014/main" id="{E2068CE5-DA71-13A8-5EE4-2BF6770AAE4E}"/>
              </a:ext>
            </a:extLst>
          </p:cNvPr>
          <p:cNvGrpSpPr/>
          <p:nvPr/>
        </p:nvGrpSpPr>
        <p:grpSpPr>
          <a:xfrm>
            <a:off x="5271193" y="2431466"/>
            <a:ext cx="5360353" cy="3613574"/>
            <a:chOff x="5271193" y="2431466"/>
            <a:chExt cx="5360353" cy="3613574"/>
          </a:xfrm>
        </p:grpSpPr>
        <p:grpSp>
          <p:nvGrpSpPr>
            <p:cNvPr id="26" name="Group 25">
              <a:extLst>
                <a:ext uri="{FF2B5EF4-FFF2-40B4-BE49-F238E27FC236}">
                  <a16:creationId xmlns:a16="http://schemas.microsoft.com/office/drawing/2014/main" id="{50376E2B-AD37-2A2C-4995-0DAD284279AB}"/>
                </a:ext>
              </a:extLst>
            </p:cNvPr>
            <p:cNvGrpSpPr/>
            <p:nvPr/>
          </p:nvGrpSpPr>
          <p:grpSpPr>
            <a:xfrm>
              <a:off x="5271193" y="2431466"/>
              <a:ext cx="5360353" cy="3298480"/>
              <a:chOff x="5271193" y="2431466"/>
              <a:chExt cx="5360353" cy="3298480"/>
            </a:xfrm>
          </p:grpSpPr>
          <p:grpSp>
            <p:nvGrpSpPr>
              <p:cNvPr id="12" name="Group 11">
                <a:extLst>
                  <a:ext uri="{FF2B5EF4-FFF2-40B4-BE49-F238E27FC236}">
                    <a16:creationId xmlns:a16="http://schemas.microsoft.com/office/drawing/2014/main" id="{69902E92-CD6A-EA60-4BF2-21E8D5051D3C}"/>
                  </a:ext>
                </a:extLst>
              </p:cNvPr>
              <p:cNvGrpSpPr/>
              <p:nvPr/>
            </p:nvGrpSpPr>
            <p:grpSpPr>
              <a:xfrm>
                <a:off x="5271193" y="4045740"/>
                <a:ext cx="2159000" cy="1684206"/>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232287" cy="282256"/>
                </a:xfrm>
                <a:prstGeom prst="rect">
                  <a:avLst/>
                </a:prstGeom>
                <a:noFill/>
              </p:spPr>
              <p:txBody>
                <a:bodyPr wrap="none" rtlCol="0">
                  <a:spAutoFit/>
                </a:bodyPr>
                <a:lstStyle/>
                <a:p>
                  <a:r>
                    <a:rPr lang="en-US" sz="900" dirty="0"/>
                    <a:t>Web server 1</a:t>
                  </a:r>
                </a:p>
              </p:txBody>
            </p:sp>
          </p:grpSp>
          <p:grpSp>
            <p:nvGrpSpPr>
              <p:cNvPr id="44" name="Group 43">
                <a:extLst>
                  <a:ext uri="{FF2B5EF4-FFF2-40B4-BE49-F238E27FC236}">
                    <a16:creationId xmlns:a16="http://schemas.microsoft.com/office/drawing/2014/main" id="{01E6CCD6-98DD-3058-A41E-C96E6B6BF6C7}"/>
                  </a:ext>
                </a:extLst>
              </p:cNvPr>
              <p:cNvGrpSpPr/>
              <p:nvPr/>
            </p:nvGrpSpPr>
            <p:grpSpPr>
              <a:xfrm>
                <a:off x="8472546" y="4092523"/>
                <a:ext cx="2159000" cy="1637423"/>
                <a:chOff x="562251" y="4523140"/>
                <a:chExt cx="2769864" cy="2002204"/>
              </a:xfrm>
            </p:grpSpPr>
            <p:sp>
              <p:nvSpPr>
                <p:cNvPr id="45" name="Rectangle: Rounded Corners 44">
                  <a:extLst>
                    <a:ext uri="{FF2B5EF4-FFF2-40B4-BE49-F238E27FC236}">
                      <a16:creationId xmlns:a16="http://schemas.microsoft.com/office/drawing/2014/main" id="{AF0F8493-152E-FC8A-A680-F7D43287705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 descr="Private Server GIFs - Get the best GIF on GIPHY">
                  <a:extLst>
                    <a:ext uri="{FF2B5EF4-FFF2-40B4-BE49-F238E27FC236}">
                      <a16:creationId xmlns:a16="http://schemas.microsoft.com/office/drawing/2014/main" id="{E61B23F9-696E-E67B-BF5C-2DB91EADE2B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BDAE2A9-45E9-3C73-8B57-F95763D2931D}"/>
                    </a:ext>
                  </a:extLst>
                </p:cNvPr>
                <p:cNvSpPr txBox="1"/>
                <p:nvPr/>
              </p:nvSpPr>
              <p:spPr>
                <a:xfrm>
                  <a:off x="1402313" y="6208198"/>
                  <a:ext cx="1232287" cy="282256"/>
                </a:xfrm>
                <a:prstGeom prst="rect">
                  <a:avLst/>
                </a:prstGeom>
                <a:noFill/>
              </p:spPr>
              <p:txBody>
                <a:bodyPr wrap="none" rtlCol="0">
                  <a:spAutoFit/>
                </a:bodyPr>
                <a:lstStyle/>
                <a:p>
                  <a:r>
                    <a:rPr lang="en-US" sz="900" dirty="0"/>
                    <a:t>Web server 2</a:t>
                  </a:r>
                </a:p>
              </p:txBody>
            </p:sp>
          </p:grpSp>
          <p:cxnSp>
            <p:nvCxnSpPr>
              <p:cNvPr id="51" name="Straight Arrow Connector 50">
                <a:extLst>
                  <a:ext uri="{FF2B5EF4-FFF2-40B4-BE49-F238E27FC236}">
                    <a16:creationId xmlns:a16="http://schemas.microsoft.com/office/drawing/2014/main" id="{4DF2E7B0-5972-9466-7AFB-8AED55DF9BF1}"/>
                  </a:ext>
                </a:extLst>
              </p:cNvPr>
              <p:cNvCxnSpPr>
                <a:cxnSpLocks/>
                <a:endCxn id="20" idx="0"/>
              </p:cNvCxnSpPr>
              <p:nvPr/>
            </p:nvCxnSpPr>
            <p:spPr>
              <a:xfrm flipH="1">
                <a:off x="6350693" y="2687384"/>
                <a:ext cx="885436" cy="135835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8117365">
                <a:off x="5595985" y="3149226"/>
                <a:ext cx="1712520" cy="276999"/>
              </a:xfrm>
              <a:prstGeom prst="rect">
                <a:avLst/>
              </a:prstGeom>
              <a:noFill/>
            </p:spPr>
            <p:txBody>
              <a:bodyPr wrap="none" rtlCol="0">
                <a:spAutoFit/>
              </a:bodyPr>
              <a:lstStyle/>
              <a:p>
                <a:r>
                  <a:rPr lang="nb-NO" sz="1200" dirty="0"/>
                  <a:t>Private IP: 10.0.0.1</a:t>
                </a:r>
                <a:endParaRPr lang="en-US" sz="1200"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846238" y="2688416"/>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8063332" y="3230439"/>
                <a:ext cx="1712520" cy="276999"/>
              </a:xfrm>
              <a:prstGeom prst="rect">
                <a:avLst/>
              </a:prstGeom>
              <a:noFill/>
            </p:spPr>
            <p:txBody>
              <a:bodyPr wrap="none" rtlCol="0">
                <a:spAutoFit/>
              </a:bodyPr>
              <a:lstStyle/>
              <a:p>
                <a:r>
                  <a:rPr lang="nb-NO" sz="1200" dirty="0"/>
                  <a:t>Private IP: 10.0.0.2</a:t>
                </a:r>
                <a:endParaRPr lang="en-US" sz="1200" u="sng" dirty="0"/>
              </a:p>
            </p:txBody>
          </p:sp>
        </p:grpSp>
        <p:sp>
          <p:nvSpPr>
            <p:cNvPr id="30" name="TextBox 29">
              <a:extLst>
                <a:ext uri="{FF2B5EF4-FFF2-40B4-BE49-F238E27FC236}">
                  <a16:creationId xmlns:a16="http://schemas.microsoft.com/office/drawing/2014/main" id="{84FDE765-2088-3BDF-1F34-5702D28915EC}"/>
                </a:ext>
              </a:extLst>
            </p:cNvPr>
            <p:cNvSpPr txBox="1"/>
            <p:nvPr/>
          </p:nvSpPr>
          <p:spPr>
            <a:xfrm>
              <a:off x="6169644" y="5819464"/>
              <a:ext cx="473206" cy="215444"/>
            </a:xfrm>
            <a:prstGeom prst="rect">
              <a:avLst/>
            </a:prstGeom>
            <a:noFill/>
          </p:spPr>
          <p:txBody>
            <a:bodyPr wrap="none" rtlCol="0">
              <a:spAutoFit/>
            </a:bodyPr>
            <a:lstStyle/>
            <a:p>
              <a:r>
                <a:rPr lang="nb-NO" dirty="0"/>
                <a:t>OSLO</a:t>
              </a:r>
              <a:endParaRPr lang="en-US" dirty="0"/>
            </a:p>
          </p:txBody>
        </p:sp>
        <p:sp>
          <p:nvSpPr>
            <p:cNvPr id="68" name="TextBox 67">
              <a:extLst>
                <a:ext uri="{FF2B5EF4-FFF2-40B4-BE49-F238E27FC236}">
                  <a16:creationId xmlns:a16="http://schemas.microsoft.com/office/drawing/2014/main" id="{1F679DE6-37F9-D621-C47B-5DE445BC1484}"/>
                </a:ext>
              </a:extLst>
            </p:cNvPr>
            <p:cNvSpPr txBox="1"/>
            <p:nvPr/>
          </p:nvSpPr>
          <p:spPr>
            <a:xfrm>
              <a:off x="9538845" y="5829596"/>
              <a:ext cx="482824" cy="215444"/>
            </a:xfrm>
            <a:prstGeom prst="rect">
              <a:avLst/>
            </a:prstGeom>
            <a:noFill/>
          </p:spPr>
          <p:txBody>
            <a:bodyPr wrap="none" rtlCol="0">
              <a:spAutoFit/>
            </a:bodyPr>
            <a:lstStyle/>
            <a:p>
              <a:r>
                <a:rPr lang="nb-NO" dirty="0"/>
                <a:t>Berlin</a:t>
              </a:r>
              <a:endParaRPr lang="en-US" dirty="0"/>
            </a:p>
          </p:txBody>
        </p:sp>
      </p:grpSp>
    </p:spTree>
    <p:extLst>
      <p:ext uri="{BB962C8B-B14F-4D97-AF65-F5344CB8AC3E}">
        <p14:creationId xmlns:p14="http://schemas.microsoft.com/office/powerpoint/2010/main" val="424858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78987512-A06F-4184-9412-729D086C2101}"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494F9D7-33C9-4CF8-974A-09564C5968C2}" type="slidenum">
              <a:rPr lang="da-DK" smtClean="0"/>
              <a:pPr>
                <a:defRPr/>
              </a:pPr>
              <a:t>3</a:t>
            </a:fld>
            <a:endParaRPr lang="da-DK"/>
          </a:p>
        </p:txBody>
      </p:sp>
      <p:sp>
        <p:nvSpPr>
          <p:cNvPr id="60419" name="Text Box 2"/>
          <p:cNvSpPr txBox="1">
            <a:spLocks noChangeArrowheads="1"/>
          </p:cNvSpPr>
          <p:nvPr/>
        </p:nvSpPr>
        <p:spPr bwMode="auto">
          <a:xfrm>
            <a:off x="578417" y="476672"/>
            <a:ext cx="9720000" cy="738664"/>
          </a:xfrm>
          <a:prstGeom prst="rect">
            <a:avLst/>
          </a:prstGeom>
          <a:noFill/>
          <a:ln w="9525">
            <a:noFill/>
            <a:miter lim="800000"/>
            <a:headEnd/>
            <a:tailEnd/>
          </a:ln>
        </p:spPr>
        <p:txBody>
          <a:bodyPr lIns="0" tIns="0" rIns="0" bIns="0">
            <a:spAutoFit/>
          </a:bodyPr>
          <a:lstStyle/>
          <a:p>
            <a:r>
              <a:rPr lang="en-US" sz="4800" dirty="0">
                <a:solidFill>
                  <a:srgbClr val="DE0000"/>
                </a:solidFill>
              </a:rPr>
              <a:t>About Me</a:t>
            </a:r>
          </a:p>
        </p:txBody>
      </p:sp>
      <p:cxnSp>
        <p:nvCxnSpPr>
          <p:cNvPr id="20" name="Straight Connector 19">
            <a:extLst>
              <a:ext uri="{FF2B5EF4-FFF2-40B4-BE49-F238E27FC236}">
                <a16:creationId xmlns:a16="http://schemas.microsoft.com/office/drawing/2014/main" id="{4E483A17-37D8-66B4-F0BB-3202754A30C0}"/>
              </a:ext>
            </a:extLst>
          </p:cNvPr>
          <p:cNvCxnSpPr>
            <a:cxnSpLocks/>
          </p:cNvCxnSpPr>
          <p:nvPr/>
        </p:nvCxnSpPr>
        <p:spPr>
          <a:xfrm>
            <a:off x="603785" y="1506797"/>
            <a:ext cx="7261" cy="3821457"/>
          </a:xfrm>
          <a:prstGeom prst="line">
            <a:avLst/>
          </a:prstGeom>
          <a:ln w="57150">
            <a:solidFill>
              <a:schemeClr val="tx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B9152BB-8A8F-1154-EF1B-2DE231D3CF8E}"/>
              </a:ext>
            </a:extLst>
          </p:cNvPr>
          <p:cNvGrpSpPr/>
          <p:nvPr/>
        </p:nvGrpSpPr>
        <p:grpSpPr>
          <a:xfrm>
            <a:off x="509038" y="2025740"/>
            <a:ext cx="11522161" cy="307777"/>
            <a:chOff x="522931" y="2121156"/>
            <a:chExt cx="11522161" cy="307777"/>
          </a:xfrm>
        </p:grpSpPr>
        <p:sp>
          <p:nvSpPr>
            <p:cNvPr id="25" name="Oval 24">
              <a:extLst>
                <a:ext uri="{FF2B5EF4-FFF2-40B4-BE49-F238E27FC236}">
                  <a16:creationId xmlns:a16="http://schemas.microsoft.com/office/drawing/2014/main" id="{01367A7F-6D1D-AD7E-2B7C-9BB8AA859B40}"/>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35161A3-73F9-647C-14DE-83A0C0674619}"/>
                </a:ext>
              </a:extLst>
            </p:cNvPr>
            <p:cNvGrpSpPr/>
            <p:nvPr/>
          </p:nvGrpSpPr>
          <p:grpSpPr>
            <a:xfrm>
              <a:off x="772412" y="2121156"/>
              <a:ext cx="11272680" cy="307777"/>
              <a:chOff x="628016" y="1484780"/>
              <a:chExt cx="11272680" cy="307777"/>
            </a:xfrm>
          </p:grpSpPr>
          <p:sp>
            <p:nvSpPr>
              <p:cNvPr id="29" name="TextBox 28">
                <a:extLst>
                  <a:ext uri="{FF2B5EF4-FFF2-40B4-BE49-F238E27FC236}">
                    <a16:creationId xmlns:a16="http://schemas.microsoft.com/office/drawing/2014/main" id="{22DA7DAD-16F8-E840-A260-2E0178C54610}"/>
                  </a:ext>
                </a:extLst>
              </p:cNvPr>
              <p:cNvSpPr txBox="1"/>
              <p:nvPr/>
            </p:nvSpPr>
            <p:spPr>
              <a:xfrm>
                <a:off x="695402" y="1484780"/>
                <a:ext cx="11205294" cy="307777"/>
              </a:xfrm>
              <a:prstGeom prst="rect">
                <a:avLst/>
              </a:prstGeom>
              <a:noFill/>
            </p:spPr>
            <p:txBody>
              <a:bodyPr wrap="square" rtlCol="0">
                <a:spAutoFit/>
              </a:bodyPr>
              <a:lstStyle/>
              <a:p>
                <a:r>
                  <a:rPr lang="en-US" sz="1400" dirty="0"/>
                  <a:t>2014: Moved to Norway</a:t>
                </a:r>
              </a:p>
            </p:txBody>
          </p:sp>
          <p:sp>
            <p:nvSpPr>
              <p:cNvPr id="30" name="Isosceles Triangle 29">
                <a:extLst>
                  <a:ext uri="{FF2B5EF4-FFF2-40B4-BE49-F238E27FC236}">
                    <a16:creationId xmlns:a16="http://schemas.microsoft.com/office/drawing/2014/main" id="{298C40A1-6439-E4F9-1615-B990CDF209C4}"/>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8C23FAE4-299A-F93F-CF5C-16E40D86AEFC}"/>
              </a:ext>
            </a:extLst>
          </p:cNvPr>
          <p:cNvGrpSpPr/>
          <p:nvPr/>
        </p:nvGrpSpPr>
        <p:grpSpPr>
          <a:xfrm>
            <a:off x="519226" y="2530576"/>
            <a:ext cx="11522161" cy="307777"/>
            <a:chOff x="522931" y="2121156"/>
            <a:chExt cx="11522161" cy="307777"/>
          </a:xfrm>
        </p:grpSpPr>
        <p:sp>
          <p:nvSpPr>
            <p:cNvPr id="36" name="Oval 35">
              <a:extLst>
                <a:ext uri="{FF2B5EF4-FFF2-40B4-BE49-F238E27FC236}">
                  <a16:creationId xmlns:a16="http://schemas.microsoft.com/office/drawing/2014/main" id="{1D3C11BA-A0D3-A27F-81E5-7967417303A2}"/>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94E14615-0CEA-B431-6927-09B89B56DD68}"/>
                </a:ext>
              </a:extLst>
            </p:cNvPr>
            <p:cNvGrpSpPr/>
            <p:nvPr/>
          </p:nvGrpSpPr>
          <p:grpSpPr>
            <a:xfrm>
              <a:off x="772412" y="2121156"/>
              <a:ext cx="11272680" cy="307777"/>
              <a:chOff x="628016" y="1484780"/>
              <a:chExt cx="11272680" cy="307777"/>
            </a:xfrm>
          </p:grpSpPr>
          <p:sp>
            <p:nvSpPr>
              <p:cNvPr id="38" name="TextBox 37">
                <a:extLst>
                  <a:ext uri="{FF2B5EF4-FFF2-40B4-BE49-F238E27FC236}">
                    <a16:creationId xmlns:a16="http://schemas.microsoft.com/office/drawing/2014/main" id="{6FBF28AC-604C-C170-7F0A-7FAE0F6DFC3F}"/>
                  </a:ext>
                </a:extLst>
              </p:cNvPr>
              <p:cNvSpPr txBox="1"/>
              <p:nvPr/>
            </p:nvSpPr>
            <p:spPr>
              <a:xfrm>
                <a:off x="695402" y="1484780"/>
                <a:ext cx="11205294" cy="307777"/>
              </a:xfrm>
              <a:prstGeom prst="rect">
                <a:avLst/>
              </a:prstGeom>
              <a:noFill/>
            </p:spPr>
            <p:txBody>
              <a:bodyPr wrap="square" rtlCol="0">
                <a:spAutoFit/>
              </a:bodyPr>
              <a:lstStyle/>
              <a:p>
                <a:r>
                  <a:rPr lang="en-US" sz="1400" dirty="0"/>
                  <a:t>2016: Masters in Information System (NTNU, Trondheim)</a:t>
                </a:r>
              </a:p>
            </p:txBody>
          </p:sp>
          <p:sp>
            <p:nvSpPr>
              <p:cNvPr id="39" name="Isosceles Triangle 38">
                <a:extLst>
                  <a:ext uri="{FF2B5EF4-FFF2-40B4-BE49-F238E27FC236}">
                    <a16:creationId xmlns:a16="http://schemas.microsoft.com/office/drawing/2014/main" id="{DEC0C24C-C4D7-8DAC-B245-4E8D281F603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E1A2AB68-AC25-F07C-12B4-9952AC4F3590}"/>
              </a:ext>
            </a:extLst>
          </p:cNvPr>
          <p:cNvGrpSpPr/>
          <p:nvPr/>
        </p:nvGrpSpPr>
        <p:grpSpPr>
          <a:xfrm>
            <a:off x="519226" y="3039111"/>
            <a:ext cx="11522161" cy="307777"/>
            <a:chOff x="522931" y="2121156"/>
            <a:chExt cx="11522161" cy="307777"/>
          </a:xfrm>
        </p:grpSpPr>
        <p:sp>
          <p:nvSpPr>
            <p:cNvPr id="41" name="Oval 40">
              <a:extLst>
                <a:ext uri="{FF2B5EF4-FFF2-40B4-BE49-F238E27FC236}">
                  <a16:creationId xmlns:a16="http://schemas.microsoft.com/office/drawing/2014/main" id="{05115FD4-BF5F-2D9D-7B01-EF9E7BE3F6E5}"/>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988E6B92-E8DC-EC2B-D7BD-6D5C88EC08FE}"/>
                </a:ext>
              </a:extLst>
            </p:cNvPr>
            <p:cNvGrpSpPr/>
            <p:nvPr/>
          </p:nvGrpSpPr>
          <p:grpSpPr>
            <a:xfrm>
              <a:off x="772412" y="2121156"/>
              <a:ext cx="11272680" cy="307777"/>
              <a:chOff x="628016" y="1484780"/>
              <a:chExt cx="11272680" cy="307777"/>
            </a:xfrm>
          </p:grpSpPr>
          <p:sp>
            <p:nvSpPr>
              <p:cNvPr id="43" name="TextBox 42">
                <a:extLst>
                  <a:ext uri="{FF2B5EF4-FFF2-40B4-BE49-F238E27FC236}">
                    <a16:creationId xmlns:a16="http://schemas.microsoft.com/office/drawing/2014/main" id="{F15DD612-66D2-1E91-DF76-AEEC055B9689}"/>
                  </a:ext>
                </a:extLst>
              </p:cNvPr>
              <p:cNvSpPr txBox="1"/>
              <p:nvPr/>
            </p:nvSpPr>
            <p:spPr>
              <a:xfrm>
                <a:off x="695402" y="1484780"/>
                <a:ext cx="11205294" cy="307777"/>
              </a:xfrm>
              <a:prstGeom prst="rect">
                <a:avLst/>
              </a:prstGeom>
              <a:noFill/>
            </p:spPr>
            <p:txBody>
              <a:bodyPr wrap="square" rtlCol="0">
                <a:spAutoFit/>
              </a:bodyPr>
              <a:lstStyle/>
              <a:p>
                <a:r>
                  <a:rPr lang="en-US" sz="1400" dirty="0"/>
                  <a:t>2021: PhD in Software Engineering, HVL, Bergen</a:t>
                </a:r>
              </a:p>
            </p:txBody>
          </p:sp>
          <p:sp>
            <p:nvSpPr>
              <p:cNvPr id="44" name="Isosceles Triangle 43">
                <a:extLst>
                  <a:ext uri="{FF2B5EF4-FFF2-40B4-BE49-F238E27FC236}">
                    <a16:creationId xmlns:a16="http://schemas.microsoft.com/office/drawing/2014/main" id="{BD350D5B-2235-EB50-96F5-C098EEF7AAFE}"/>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Group 44">
            <a:extLst>
              <a:ext uri="{FF2B5EF4-FFF2-40B4-BE49-F238E27FC236}">
                <a16:creationId xmlns:a16="http://schemas.microsoft.com/office/drawing/2014/main" id="{DC79084B-1D56-3991-B2C3-87FE0025BD87}"/>
              </a:ext>
            </a:extLst>
          </p:cNvPr>
          <p:cNvGrpSpPr/>
          <p:nvPr/>
        </p:nvGrpSpPr>
        <p:grpSpPr>
          <a:xfrm>
            <a:off x="520398" y="3548654"/>
            <a:ext cx="11522161" cy="307777"/>
            <a:chOff x="522931" y="2121156"/>
            <a:chExt cx="11522161" cy="307777"/>
          </a:xfrm>
        </p:grpSpPr>
        <p:sp>
          <p:nvSpPr>
            <p:cNvPr id="46" name="Oval 45">
              <a:extLst>
                <a:ext uri="{FF2B5EF4-FFF2-40B4-BE49-F238E27FC236}">
                  <a16:creationId xmlns:a16="http://schemas.microsoft.com/office/drawing/2014/main" id="{4D39002D-9C11-FD4C-DB26-2B7093EDA0FB}"/>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CD5A33F1-E82B-83B5-3247-069A11136415}"/>
                </a:ext>
              </a:extLst>
            </p:cNvPr>
            <p:cNvGrpSpPr/>
            <p:nvPr/>
          </p:nvGrpSpPr>
          <p:grpSpPr>
            <a:xfrm>
              <a:off x="772412" y="2121156"/>
              <a:ext cx="11272680" cy="307777"/>
              <a:chOff x="628016" y="1484780"/>
              <a:chExt cx="11272680" cy="307777"/>
            </a:xfrm>
          </p:grpSpPr>
          <p:sp>
            <p:nvSpPr>
              <p:cNvPr id="48" name="TextBox 47">
                <a:extLst>
                  <a:ext uri="{FF2B5EF4-FFF2-40B4-BE49-F238E27FC236}">
                    <a16:creationId xmlns:a16="http://schemas.microsoft.com/office/drawing/2014/main" id="{5EF23FF1-64D3-4F5D-9346-62D56AD96B70}"/>
                  </a:ext>
                </a:extLst>
              </p:cNvPr>
              <p:cNvSpPr txBox="1"/>
              <p:nvPr/>
            </p:nvSpPr>
            <p:spPr>
              <a:xfrm>
                <a:off x="695402" y="1484780"/>
                <a:ext cx="11205294" cy="307777"/>
              </a:xfrm>
              <a:prstGeom prst="rect">
                <a:avLst/>
              </a:prstGeom>
              <a:noFill/>
            </p:spPr>
            <p:txBody>
              <a:bodyPr wrap="square" rtlCol="0">
                <a:spAutoFit/>
              </a:bodyPr>
              <a:lstStyle/>
              <a:p>
                <a:r>
                  <a:rPr lang="en-US" sz="1400" dirty="0"/>
                  <a:t>Married, 4 years old daughter</a:t>
                </a:r>
              </a:p>
            </p:txBody>
          </p:sp>
          <p:sp>
            <p:nvSpPr>
              <p:cNvPr id="49" name="Isosceles Triangle 48">
                <a:extLst>
                  <a:ext uri="{FF2B5EF4-FFF2-40B4-BE49-F238E27FC236}">
                    <a16:creationId xmlns:a16="http://schemas.microsoft.com/office/drawing/2014/main" id="{950917B6-055A-3A3A-D420-358E6B7A8CC0}"/>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0" name="Group 49">
            <a:extLst>
              <a:ext uri="{FF2B5EF4-FFF2-40B4-BE49-F238E27FC236}">
                <a16:creationId xmlns:a16="http://schemas.microsoft.com/office/drawing/2014/main" id="{DA627661-728A-BA2C-5F34-E2081D143DA9}"/>
              </a:ext>
            </a:extLst>
          </p:cNvPr>
          <p:cNvGrpSpPr/>
          <p:nvPr/>
        </p:nvGrpSpPr>
        <p:grpSpPr>
          <a:xfrm>
            <a:off x="519226" y="4110023"/>
            <a:ext cx="11522161" cy="307777"/>
            <a:chOff x="522931" y="2121156"/>
            <a:chExt cx="11522161" cy="307777"/>
          </a:xfrm>
        </p:grpSpPr>
        <p:sp>
          <p:nvSpPr>
            <p:cNvPr id="51" name="Oval 50">
              <a:extLst>
                <a:ext uri="{FF2B5EF4-FFF2-40B4-BE49-F238E27FC236}">
                  <a16:creationId xmlns:a16="http://schemas.microsoft.com/office/drawing/2014/main" id="{79B72598-47D0-1C79-BB45-8C25AF7A97A9}"/>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48A6560-DCC7-8FAF-5F7F-625737D5A3D6}"/>
                </a:ext>
              </a:extLst>
            </p:cNvPr>
            <p:cNvGrpSpPr/>
            <p:nvPr/>
          </p:nvGrpSpPr>
          <p:grpSpPr>
            <a:xfrm>
              <a:off x="772412" y="2121156"/>
              <a:ext cx="11272680" cy="307777"/>
              <a:chOff x="628016" y="1484780"/>
              <a:chExt cx="11272680" cy="307777"/>
            </a:xfrm>
          </p:grpSpPr>
          <p:sp>
            <p:nvSpPr>
              <p:cNvPr id="53" name="TextBox 52">
                <a:extLst>
                  <a:ext uri="{FF2B5EF4-FFF2-40B4-BE49-F238E27FC236}">
                    <a16:creationId xmlns:a16="http://schemas.microsoft.com/office/drawing/2014/main" id="{D76E0E41-B174-30FA-B35A-A0FBE7B56F56}"/>
                  </a:ext>
                </a:extLst>
              </p:cNvPr>
              <p:cNvSpPr txBox="1"/>
              <p:nvPr/>
            </p:nvSpPr>
            <p:spPr>
              <a:xfrm>
                <a:off x="695402" y="1484780"/>
                <a:ext cx="11205294" cy="307777"/>
              </a:xfrm>
              <a:prstGeom prst="rect">
                <a:avLst/>
              </a:prstGeom>
              <a:noFill/>
            </p:spPr>
            <p:txBody>
              <a:bodyPr wrap="square" rtlCol="0">
                <a:spAutoFit/>
              </a:bodyPr>
              <a:lstStyle/>
              <a:p>
                <a:r>
                  <a:rPr lang="nb-NO" sz="1400" dirty="0"/>
                  <a:t>S</a:t>
                </a:r>
                <a:r>
                  <a:rPr lang="en-US" sz="1400" dirty="0"/>
                  <a:t>tarted as full stack developer since 2010, almost 12 years in IT</a:t>
                </a:r>
              </a:p>
            </p:txBody>
          </p:sp>
          <p:sp>
            <p:nvSpPr>
              <p:cNvPr id="54" name="Isosceles Triangle 53">
                <a:extLst>
                  <a:ext uri="{FF2B5EF4-FFF2-40B4-BE49-F238E27FC236}">
                    <a16:creationId xmlns:a16="http://schemas.microsoft.com/office/drawing/2014/main" id="{63C25505-BB12-BADB-69EE-F23221BF6D0E}"/>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 name="Group 54">
            <a:extLst>
              <a:ext uri="{FF2B5EF4-FFF2-40B4-BE49-F238E27FC236}">
                <a16:creationId xmlns:a16="http://schemas.microsoft.com/office/drawing/2014/main" id="{CDD5FDDA-A49D-2E3F-0E40-6A77D8AF98CE}"/>
              </a:ext>
            </a:extLst>
          </p:cNvPr>
          <p:cNvGrpSpPr/>
          <p:nvPr/>
        </p:nvGrpSpPr>
        <p:grpSpPr>
          <a:xfrm>
            <a:off x="509038" y="4572778"/>
            <a:ext cx="11522161" cy="307777"/>
            <a:chOff x="522931" y="2121156"/>
            <a:chExt cx="11522161" cy="307777"/>
          </a:xfrm>
        </p:grpSpPr>
        <p:sp>
          <p:nvSpPr>
            <p:cNvPr id="56" name="Oval 55">
              <a:extLst>
                <a:ext uri="{FF2B5EF4-FFF2-40B4-BE49-F238E27FC236}">
                  <a16:creationId xmlns:a16="http://schemas.microsoft.com/office/drawing/2014/main" id="{55A1E18E-C12C-04B1-B1E8-796B738DC1F8}"/>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C277635E-DF7C-D95B-CA19-788E7A842DAD}"/>
                </a:ext>
              </a:extLst>
            </p:cNvPr>
            <p:cNvGrpSpPr/>
            <p:nvPr/>
          </p:nvGrpSpPr>
          <p:grpSpPr>
            <a:xfrm>
              <a:off x="772412" y="2121156"/>
              <a:ext cx="11272680" cy="307777"/>
              <a:chOff x="628016" y="1484780"/>
              <a:chExt cx="11272680" cy="307777"/>
            </a:xfrm>
          </p:grpSpPr>
          <p:sp>
            <p:nvSpPr>
              <p:cNvPr id="58" name="TextBox 57">
                <a:extLst>
                  <a:ext uri="{FF2B5EF4-FFF2-40B4-BE49-F238E27FC236}">
                    <a16:creationId xmlns:a16="http://schemas.microsoft.com/office/drawing/2014/main" id="{B5564321-E164-5A15-5E0D-8C92BB033B30}"/>
                  </a:ext>
                </a:extLst>
              </p:cNvPr>
              <p:cNvSpPr txBox="1"/>
              <p:nvPr/>
            </p:nvSpPr>
            <p:spPr>
              <a:xfrm>
                <a:off x="695402" y="1484780"/>
                <a:ext cx="11205294" cy="307777"/>
              </a:xfrm>
              <a:prstGeom prst="rect">
                <a:avLst/>
              </a:prstGeom>
              <a:noFill/>
            </p:spPr>
            <p:txBody>
              <a:bodyPr wrap="square" rtlCol="0">
                <a:spAutoFit/>
              </a:bodyPr>
              <a:lstStyle/>
              <a:p>
                <a:r>
                  <a:rPr lang="en-US" sz="1400" dirty="0"/>
                  <a:t>I like photography, fishing and writing books</a:t>
                </a:r>
              </a:p>
            </p:txBody>
          </p:sp>
          <p:sp>
            <p:nvSpPr>
              <p:cNvPr id="59" name="Isosceles Triangle 58">
                <a:extLst>
                  <a:ext uri="{FF2B5EF4-FFF2-40B4-BE49-F238E27FC236}">
                    <a16:creationId xmlns:a16="http://schemas.microsoft.com/office/drawing/2014/main" id="{1E1083C2-B494-FE2E-8C5D-FBFA30E58ABF}"/>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Group 60">
            <a:extLst>
              <a:ext uri="{FF2B5EF4-FFF2-40B4-BE49-F238E27FC236}">
                <a16:creationId xmlns:a16="http://schemas.microsoft.com/office/drawing/2014/main" id="{2FBFE437-31D8-D8BD-6161-7F30565F8C36}"/>
              </a:ext>
            </a:extLst>
          </p:cNvPr>
          <p:cNvGrpSpPr/>
          <p:nvPr/>
        </p:nvGrpSpPr>
        <p:grpSpPr>
          <a:xfrm>
            <a:off x="509038" y="1558118"/>
            <a:ext cx="11522161" cy="307777"/>
            <a:chOff x="522931" y="2121156"/>
            <a:chExt cx="11522161" cy="307777"/>
          </a:xfrm>
        </p:grpSpPr>
        <p:sp>
          <p:nvSpPr>
            <p:cNvPr id="62" name="Oval 61">
              <a:extLst>
                <a:ext uri="{FF2B5EF4-FFF2-40B4-BE49-F238E27FC236}">
                  <a16:creationId xmlns:a16="http://schemas.microsoft.com/office/drawing/2014/main" id="{9A7CD8D0-6CE1-53D4-B205-ABCA74B47EBF}"/>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313192E9-D432-5CCB-1572-C06467C4A023}"/>
                </a:ext>
              </a:extLst>
            </p:cNvPr>
            <p:cNvGrpSpPr/>
            <p:nvPr/>
          </p:nvGrpSpPr>
          <p:grpSpPr>
            <a:xfrm>
              <a:off x="772412" y="2121156"/>
              <a:ext cx="11272680" cy="307777"/>
              <a:chOff x="628016" y="1484780"/>
              <a:chExt cx="11272680" cy="307777"/>
            </a:xfrm>
          </p:grpSpPr>
          <p:sp>
            <p:nvSpPr>
              <p:cNvPr id="64" name="TextBox 63">
                <a:extLst>
                  <a:ext uri="{FF2B5EF4-FFF2-40B4-BE49-F238E27FC236}">
                    <a16:creationId xmlns:a16="http://schemas.microsoft.com/office/drawing/2014/main" id="{DC3B918B-C4F7-5A6E-0548-C067FDFC5D4B}"/>
                  </a:ext>
                </a:extLst>
              </p:cNvPr>
              <p:cNvSpPr txBox="1"/>
              <p:nvPr/>
            </p:nvSpPr>
            <p:spPr>
              <a:xfrm>
                <a:off x="695402" y="1484780"/>
                <a:ext cx="11205294" cy="307777"/>
              </a:xfrm>
              <a:prstGeom prst="rect">
                <a:avLst/>
              </a:prstGeom>
              <a:noFill/>
            </p:spPr>
            <p:txBody>
              <a:bodyPr wrap="square" rtlCol="0">
                <a:spAutoFit/>
              </a:bodyPr>
              <a:lstStyle/>
              <a:p>
                <a:r>
                  <a:rPr lang="en-US" sz="1400" dirty="0"/>
                  <a:t>From Nepal</a:t>
                </a:r>
              </a:p>
            </p:txBody>
          </p:sp>
          <p:sp>
            <p:nvSpPr>
              <p:cNvPr id="65" name="Isosceles Triangle 64">
                <a:extLst>
                  <a:ext uri="{FF2B5EF4-FFF2-40B4-BE49-F238E27FC236}">
                    <a16:creationId xmlns:a16="http://schemas.microsoft.com/office/drawing/2014/main" id="{0C66BE7C-1808-FB14-5035-E95C9603F206}"/>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9" name="Group 68">
            <a:extLst>
              <a:ext uri="{FF2B5EF4-FFF2-40B4-BE49-F238E27FC236}">
                <a16:creationId xmlns:a16="http://schemas.microsoft.com/office/drawing/2014/main" id="{7DBE836E-5D1F-B691-020B-07BC6229D262}"/>
              </a:ext>
            </a:extLst>
          </p:cNvPr>
          <p:cNvGrpSpPr/>
          <p:nvPr/>
        </p:nvGrpSpPr>
        <p:grpSpPr>
          <a:xfrm>
            <a:off x="504605" y="5036701"/>
            <a:ext cx="11522161" cy="307777"/>
            <a:chOff x="522931" y="2121156"/>
            <a:chExt cx="11522161" cy="307777"/>
          </a:xfrm>
        </p:grpSpPr>
        <p:sp>
          <p:nvSpPr>
            <p:cNvPr id="70" name="Oval 69">
              <a:extLst>
                <a:ext uri="{FF2B5EF4-FFF2-40B4-BE49-F238E27FC236}">
                  <a16:creationId xmlns:a16="http://schemas.microsoft.com/office/drawing/2014/main" id="{2CEFD511-D6B9-EF8D-392F-7A1C36DC85B9}"/>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E0F6FFA-9DC6-44FA-0561-3E42736355BA}"/>
                </a:ext>
              </a:extLst>
            </p:cNvPr>
            <p:cNvGrpSpPr/>
            <p:nvPr/>
          </p:nvGrpSpPr>
          <p:grpSpPr>
            <a:xfrm>
              <a:off x="772412" y="2121156"/>
              <a:ext cx="11272680" cy="307777"/>
              <a:chOff x="628016" y="1484780"/>
              <a:chExt cx="11272680" cy="307777"/>
            </a:xfrm>
          </p:grpSpPr>
          <p:sp>
            <p:nvSpPr>
              <p:cNvPr id="72" name="TextBox 71">
                <a:extLst>
                  <a:ext uri="{FF2B5EF4-FFF2-40B4-BE49-F238E27FC236}">
                    <a16:creationId xmlns:a16="http://schemas.microsoft.com/office/drawing/2014/main" id="{00387A69-F35E-8E0D-02FA-7BE512EBD430}"/>
                  </a:ext>
                </a:extLst>
              </p:cNvPr>
              <p:cNvSpPr txBox="1"/>
              <p:nvPr/>
            </p:nvSpPr>
            <p:spPr>
              <a:xfrm>
                <a:off x="695402" y="1484780"/>
                <a:ext cx="11205294" cy="307777"/>
              </a:xfrm>
              <a:prstGeom prst="rect">
                <a:avLst/>
              </a:prstGeom>
              <a:noFill/>
            </p:spPr>
            <p:txBody>
              <a:bodyPr wrap="square" rtlCol="0">
                <a:spAutoFit/>
              </a:bodyPr>
              <a:lstStyle/>
              <a:p>
                <a:r>
                  <a:rPr lang="nb-NO" sz="1400" b="1" dirty="0"/>
                  <a:t>M</a:t>
                </a:r>
                <a:r>
                  <a:rPr lang="en-US" sz="1400" b="1" dirty="0"/>
                  <a:t>ajor focus: </a:t>
                </a:r>
                <a:r>
                  <a:rPr lang="en-US" sz="1400" dirty="0"/>
                  <a:t>Software Architecture, Frontend Technologies, and Data Science.</a:t>
                </a:r>
              </a:p>
            </p:txBody>
          </p:sp>
          <p:sp>
            <p:nvSpPr>
              <p:cNvPr id="73" name="Isosceles Triangle 72">
                <a:extLst>
                  <a:ext uri="{FF2B5EF4-FFF2-40B4-BE49-F238E27FC236}">
                    <a16:creationId xmlns:a16="http://schemas.microsoft.com/office/drawing/2014/main" id="{AE14C9C6-9A80-E060-02FB-B7F157A68FD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30</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Let us see benefits of this architecture</a:t>
            </a:r>
          </a:p>
        </p:txBody>
      </p:sp>
      <p:grpSp>
        <p:nvGrpSpPr>
          <p:cNvPr id="8" name="Group 7">
            <a:extLst>
              <a:ext uri="{FF2B5EF4-FFF2-40B4-BE49-F238E27FC236}">
                <a16:creationId xmlns:a16="http://schemas.microsoft.com/office/drawing/2014/main" id="{808591C7-E816-57E4-75D0-ACA7C433D0C2}"/>
              </a:ext>
            </a:extLst>
          </p:cNvPr>
          <p:cNvGrpSpPr/>
          <p:nvPr/>
        </p:nvGrpSpPr>
        <p:grpSpPr>
          <a:xfrm>
            <a:off x="271472" y="1268760"/>
            <a:ext cx="6558849" cy="3322694"/>
            <a:chOff x="125707" y="712681"/>
            <a:chExt cx="10505839" cy="5322227"/>
          </a:xfrm>
        </p:grpSpPr>
        <p:grpSp>
          <p:nvGrpSpPr>
            <p:cNvPr id="25" name="Group 24">
              <a:extLst>
                <a:ext uri="{FF2B5EF4-FFF2-40B4-BE49-F238E27FC236}">
                  <a16:creationId xmlns:a16="http://schemas.microsoft.com/office/drawing/2014/main" id="{637E8445-FED5-1FE4-5E5B-20CA977FAF39}"/>
                </a:ext>
              </a:extLst>
            </p:cNvPr>
            <p:cNvGrpSpPr/>
            <p:nvPr/>
          </p:nvGrpSpPr>
          <p:grpSpPr>
            <a:xfrm>
              <a:off x="2900392" y="712681"/>
              <a:ext cx="5835229" cy="2194604"/>
              <a:chOff x="2900392" y="712681"/>
              <a:chExt cx="5835229"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0"/>
                <a:ext cx="2269696" cy="345094"/>
              </a:xfrm>
              <a:prstGeom prst="rect">
                <a:avLst/>
              </a:prstGeom>
              <a:noFill/>
            </p:spPr>
            <p:txBody>
              <a:bodyPr wrap="square" rtlCol="0">
                <a:spAutoFit/>
              </a:bodyPr>
              <a:lstStyle/>
              <a:p>
                <a:r>
                  <a:rPr lang="nb-NO" u="sng" dirty="0"/>
                  <a:t>195.88.55.16</a:t>
                </a:r>
                <a:endParaRPr lang="en-US"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77398"/>
                <a:ext cx="1461729" cy="345094"/>
              </a:xfrm>
              <a:prstGeom prst="rect">
                <a:avLst/>
              </a:prstGeom>
              <a:noFill/>
            </p:spPr>
            <p:txBody>
              <a:bodyPr wrap="square" rtlCol="0">
                <a:spAutoFit/>
              </a:bodyPr>
              <a:lstStyle/>
              <a:p>
                <a:r>
                  <a:rPr lang="en-US" dirty="0"/>
                  <a:t>Load Balancer</a:t>
                </a:r>
              </a:p>
            </p:txBody>
          </p:sp>
        </p:grpSp>
        <p:grpSp>
          <p:nvGrpSpPr>
            <p:cNvPr id="29" name="Group 28">
              <a:extLst>
                <a:ext uri="{FF2B5EF4-FFF2-40B4-BE49-F238E27FC236}">
                  <a16:creationId xmlns:a16="http://schemas.microsoft.com/office/drawing/2014/main" id="{B61359D9-3624-662C-6367-A3B506F71EB9}"/>
                </a:ext>
              </a:extLst>
            </p:cNvPr>
            <p:cNvGrpSpPr/>
            <p:nvPr/>
          </p:nvGrpSpPr>
          <p:grpSpPr>
            <a:xfrm>
              <a:off x="125707" y="1009814"/>
              <a:ext cx="3000676" cy="4732778"/>
              <a:chOff x="123611" y="964851"/>
              <a:chExt cx="3000676" cy="473277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854585" y="2326833"/>
                <a:ext cx="2269702" cy="3370796"/>
                <a:chOff x="854585" y="2326833"/>
                <a:chExt cx="2269702" cy="337079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854585" y="3999779"/>
                  <a:ext cx="2269702" cy="1697850"/>
                  <a:chOff x="7827325" y="836472"/>
                  <a:chExt cx="2269702" cy="1697850"/>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475" t="13799" b="10601"/>
                  <a:stretch/>
                </p:blipFill>
                <p:spPr bwMode="auto">
                  <a:xfrm>
                    <a:off x="7827325" y="836472"/>
                    <a:ext cx="2269702" cy="169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9102935" y="1563528"/>
                    <a:ext cx="1056293" cy="400110"/>
                  </a:xfrm>
                  <a:prstGeom prst="rect">
                    <a:avLst/>
                  </a:prstGeom>
                  <a:noFill/>
                </p:spPr>
                <p:txBody>
                  <a:bodyPr wrap="square" rtlCol="0">
                    <a:spAutoFit/>
                  </a:bodyPr>
                  <a:lstStyle/>
                  <a:p>
                    <a:r>
                      <a:rPr lang="en-US" sz="1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186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227259" y="3115708"/>
                  <a:ext cx="1479486" cy="345094"/>
                </a:xfrm>
                <a:prstGeom prst="rect">
                  <a:avLst/>
                </a:prstGeom>
                <a:noFill/>
              </p:spPr>
              <p:txBody>
                <a:bodyPr wrap="none" rtlCol="0">
                  <a:spAutoFit/>
                </a:bodyPr>
                <a:lstStyle/>
                <a:p>
                  <a:r>
                    <a:rPr lang="nb-NO" dirty="0"/>
                    <a:t> </a:t>
                  </a:r>
                  <a:r>
                    <a:rPr lang="nb-NO" u="sng" dirty="0"/>
                    <a:t>195.88.55.16</a:t>
                  </a:r>
                  <a:endParaRPr lang="en-US"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674202" y="2949839"/>
                  <a:ext cx="1279209" cy="345094"/>
                </a:xfrm>
                <a:prstGeom prst="rect">
                  <a:avLst/>
                </a:prstGeom>
                <a:noFill/>
              </p:spPr>
              <p:txBody>
                <a:bodyPr wrap="none" rtlCol="0">
                  <a:spAutoFit/>
                </a:bodyPr>
                <a:lstStyle/>
                <a:p>
                  <a:r>
                    <a:rPr lang="nb-NO" dirty="0"/>
                    <a:t> w</a:t>
                  </a:r>
                  <a:r>
                    <a:rPr lang="en-US"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1695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123611" y="964851"/>
                <a:ext cx="2768783" cy="1369383"/>
                <a:chOff x="123611" y="964851"/>
                <a:chExt cx="2768783" cy="1369383"/>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360362" cy="345094"/>
                </a:xfrm>
                <a:prstGeom prst="rect">
                  <a:avLst/>
                </a:prstGeom>
                <a:noFill/>
              </p:spPr>
              <p:txBody>
                <a:bodyPr wrap="square" rtlCol="0">
                  <a:spAutoFit/>
                </a:bodyPr>
                <a:lstStyle/>
                <a:p>
                  <a:r>
                    <a:rPr lang="en-US" dirty="0"/>
                    <a:t>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7" y="1958440"/>
                  <a:ext cx="896310" cy="345094"/>
                </a:xfrm>
                <a:prstGeom prst="rect">
                  <a:avLst/>
                </a:prstGeom>
                <a:noFill/>
              </p:spPr>
              <p:txBody>
                <a:bodyPr wrap="square" rtlCol="0">
                  <a:spAutoFit/>
                </a:bodyPr>
                <a:lstStyle/>
                <a:p>
                  <a:r>
                    <a:rPr lang="en-US" dirty="0"/>
                    <a:t>Mobile</a:t>
                  </a:r>
                  <a:endParaRPr lang="en-US" sz="900" dirty="0"/>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182714" y="1534917"/>
                  <a:ext cx="1105642" cy="492991"/>
                </a:xfrm>
                <a:prstGeom prst="rect">
                  <a:avLst/>
                </a:prstGeom>
                <a:noFill/>
              </p:spPr>
              <p:txBody>
                <a:bodyPr wrap="square" rtlCol="0">
                  <a:spAutoFit/>
                </a:bodyPr>
                <a:lstStyle/>
                <a:p>
                  <a:r>
                    <a:rPr lang="en-US" sz="1400" dirty="0"/>
                    <a:t>User</a:t>
                  </a:r>
                </a:p>
              </p:txBody>
            </p:sp>
          </p:grpSp>
        </p:grpSp>
        <p:grpSp>
          <p:nvGrpSpPr>
            <p:cNvPr id="7" name="Group 6">
              <a:extLst>
                <a:ext uri="{FF2B5EF4-FFF2-40B4-BE49-F238E27FC236}">
                  <a16:creationId xmlns:a16="http://schemas.microsoft.com/office/drawing/2014/main" id="{5862A402-73DA-5888-14BF-5FE85726E5C9}"/>
                </a:ext>
              </a:extLst>
            </p:cNvPr>
            <p:cNvGrpSpPr/>
            <p:nvPr/>
          </p:nvGrpSpPr>
          <p:grpSpPr>
            <a:xfrm>
              <a:off x="2879028" y="1755818"/>
              <a:ext cx="7752518" cy="4279090"/>
              <a:chOff x="2879028" y="1755818"/>
              <a:chExt cx="7752518" cy="4279090"/>
            </a:xfrm>
          </p:grpSpPr>
          <p:grpSp>
            <p:nvGrpSpPr>
              <p:cNvPr id="28" name="Group 27">
                <a:extLst>
                  <a:ext uri="{FF2B5EF4-FFF2-40B4-BE49-F238E27FC236}">
                    <a16:creationId xmlns:a16="http://schemas.microsoft.com/office/drawing/2014/main" id="{9CE19D4A-366E-1FB3-91FA-030F0E71328D}"/>
                  </a:ext>
                </a:extLst>
              </p:cNvPr>
              <p:cNvGrpSpPr/>
              <p:nvPr/>
            </p:nvGrpSpPr>
            <p:grpSpPr>
              <a:xfrm>
                <a:off x="2879028" y="1755818"/>
                <a:ext cx="3346090" cy="377519"/>
                <a:chOff x="2879028" y="1755818"/>
                <a:chExt cx="3346090" cy="377519"/>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1" y="1788243"/>
                  <a:ext cx="1302317" cy="345094"/>
                </a:xfrm>
                <a:prstGeom prst="rect">
                  <a:avLst/>
                </a:prstGeom>
                <a:noFill/>
              </p:spPr>
              <p:txBody>
                <a:bodyPr wrap="none" rtlCol="0">
                  <a:spAutoFit/>
                </a:bodyPr>
                <a:lstStyle/>
                <a:p>
                  <a:r>
                    <a:rPr lang="nb-NO" dirty="0"/>
                    <a:t> show vg.no</a:t>
                  </a:r>
                  <a:endParaRPr lang="en-US" u="sng" dirty="0"/>
                </a:p>
              </p:txBody>
            </p:sp>
          </p:grpSp>
          <p:grpSp>
            <p:nvGrpSpPr>
              <p:cNvPr id="31" name="Group 30">
                <a:extLst>
                  <a:ext uri="{FF2B5EF4-FFF2-40B4-BE49-F238E27FC236}">
                    <a16:creationId xmlns:a16="http://schemas.microsoft.com/office/drawing/2014/main" id="{E2068CE5-DA71-13A8-5EE4-2BF6770AAE4E}"/>
                  </a:ext>
                </a:extLst>
              </p:cNvPr>
              <p:cNvGrpSpPr/>
              <p:nvPr/>
            </p:nvGrpSpPr>
            <p:grpSpPr>
              <a:xfrm>
                <a:off x="5271193" y="2636566"/>
                <a:ext cx="5360353" cy="3398342"/>
                <a:chOff x="5271193" y="2636566"/>
                <a:chExt cx="5360353" cy="3398342"/>
              </a:xfrm>
            </p:grpSpPr>
            <p:grpSp>
              <p:nvGrpSpPr>
                <p:cNvPr id="26" name="Group 25">
                  <a:extLst>
                    <a:ext uri="{FF2B5EF4-FFF2-40B4-BE49-F238E27FC236}">
                      <a16:creationId xmlns:a16="http://schemas.microsoft.com/office/drawing/2014/main" id="{50376E2B-AD37-2A2C-4995-0DAD284279AB}"/>
                    </a:ext>
                  </a:extLst>
                </p:cNvPr>
                <p:cNvGrpSpPr/>
                <p:nvPr/>
              </p:nvGrpSpPr>
              <p:grpSpPr>
                <a:xfrm>
                  <a:off x="5271193" y="2636566"/>
                  <a:ext cx="5360353" cy="3106027"/>
                  <a:chOff x="5271193" y="2636566"/>
                  <a:chExt cx="5360353" cy="3106027"/>
                </a:xfrm>
              </p:grpSpPr>
              <p:grpSp>
                <p:nvGrpSpPr>
                  <p:cNvPr id="12" name="Group 11">
                    <a:extLst>
                      <a:ext uri="{FF2B5EF4-FFF2-40B4-BE49-F238E27FC236}">
                        <a16:creationId xmlns:a16="http://schemas.microsoft.com/office/drawing/2014/main" id="{69902E92-CD6A-EA60-4BF2-21E8D5051D3C}"/>
                      </a:ext>
                    </a:extLst>
                  </p:cNvPr>
                  <p:cNvGrpSpPr/>
                  <p:nvPr/>
                </p:nvGrpSpPr>
                <p:grpSpPr>
                  <a:xfrm>
                    <a:off x="5271193" y="4045740"/>
                    <a:ext cx="2159000" cy="1684206"/>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5" y="4749355"/>
                      <a:ext cx="1958898" cy="138967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994661" y="6075374"/>
                      <a:ext cx="1792678" cy="410252"/>
                    </a:xfrm>
                    <a:prstGeom prst="rect">
                      <a:avLst/>
                    </a:prstGeom>
                    <a:noFill/>
                  </p:spPr>
                  <p:txBody>
                    <a:bodyPr wrap="none" rtlCol="0">
                      <a:spAutoFit/>
                    </a:bodyPr>
                    <a:lstStyle/>
                    <a:p>
                      <a:r>
                        <a:rPr lang="en-US" dirty="0"/>
                        <a:t>Web server 1</a:t>
                      </a:r>
                    </a:p>
                  </p:txBody>
                </p:sp>
              </p:grpSp>
              <p:grpSp>
                <p:nvGrpSpPr>
                  <p:cNvPr id="44" name="Group 43">
                    <a:extLst>
                      <a:ext uri="{FF2B5EF4-FFF2-40B4-BE49-F238E27FC236}">
                        <a16:creationId xmlns:a16="http://schemas.microsoft.com/office/drawing/2014/main" id="{01E6CCD6-98DD-3058-A41E-C96E6B6BF6C7}"/>
                      </a:ext>
                    </a:extLst>
                  </p:cNvPr>
                  <p:cNvGrpSpPr/>
                  <p:nvPr/>
                </p:nvGrpSpPr>
                <p:grpSpPr>
                  <a:xfrm>
                    <a:off x="8472546" y="4092524"/>
                    <a:ext cx="2159000" cy="1650069"/>
                    <a:chOff x="562251" y="4523140"/>
                    <a:chExt cx="2769864" cy="2017667"/>
                  </a:xfrm>
                </p:grpSpPr>
                <p:sp>
                  <p:nvSpPr>
                    <p:cNvPr id="45" name="Rectangle: Rounded Corners 44">
                      <a:extLst>
                        <a:ext uri="{FF2B5EF4-FFF2-40B4-BE49-F238E27FC236}">
                          <a16:creationId xmlns:a16="http://schemas.microsoft.com/office/drawing/2014/main" id="{AF0F8493-152E-FC8A-A680-F7D43287705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 descr="Private Server GIFs - Get the best GIF on GIPHY">
                      <a:extLst>
                        <a:ext uri="{FF2B5EF4-FFF2-40B4-BE49-F238E27FC236}">
                          <a16:creationId xmlns:a16="http://schemas.microsoft.com/office/drawing/2014/main" id="{E61B23F9-696E-E67B-BF5C-2DB91EADE2B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BDAE2A9-45E9-3C73-8B57-F95763D2931D}"/>
                        </a:ext>
                      </a:extLst>
                    </p:cNvPr>
                    <p:cNvSpPr txBox="1"/>
                    <p:nvPr/>
                  </p:nvSpPr>
                  <p:spPr>
                    <a:xfrm>
                      <a:off x="926754" y="6118834"/>
                      <a:ext cx="1792678" cy="421973"/>
                    </a:xfrm>
                    <a:prstGeom prst="rect">
                      <a:avLst/>
                    </a:prstGeom>
                    <a:noFill/>
                  </p:spPr>
                  <p:txBody>
                    <a:bodyPr wrap="none" rtlCol="0">
                      <a:spAutoFit/>
                    </a:bodyPr>
                    <a:lstStyle/>
                    <a:p>
                      <a:r>
                        <a:rPr lang="en-US" dirty="0"/>
                        <a:t>Web server 2</a:t>
                      </a:r>
                    </a:p>
                  </p:txBody>
                </p:sp>
              </p:grpSp>
              <p:cxnSp>
                <p:nvCxnSpPr>
                  <p:cNvPr id="51" name="Straight Arrow Connector 50">
                    <a:extLst>
                      <a:ext uri="{FF2B5EF4-FFF2-40B4-BE49-F238E27FC236}">
                        <a16:creationId xmlns:a16="http://schemas.microsoft.com/office/drawing/2014/main" id="{4DF2E7B0-5972-9466-7AFB-8AED55DF9BF1}"/>
                      </a:ext>
                    </a:extLst>
                  </p:cNvPr>
                  <p:cNvCxnSpPr>
                    <a:cxnSpLocks/>
                    <a:endCxn id="20" idx="0"/>
                  </p:cNvCxnSpPr>
                  <p:nvPr/>
                </p:nvCxnSpPr>
                <p:spPr>
                  <a:xfrm flipH="1">
                    <a:off x="6350693" y="2687384"/>
                    <a:ext cx="885436" cy="135835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8117365">
                    <a:off x="5801086" y="3115178"/>
                    <a:ext cx="1302317" cy="345094"/>
                  </a:xfrm>
                  <a:prstGeom prst="rect">
                    <a:avLst/>
                  </a:prstGeom>
                  <a:noFill/>
                </p:spPr>
                <p:txBody>
                  <a:bodyPr wrap="none" rtlCol="0">
                    <a:spAutoFit/>
                  </a:bodyPr>
                  <a:lstStyle/>
                  <a:p>
                    <a:r>
                      <a:rPr lang="nb-NO" dirty="0"/>
                      <a:t>IP: 10.0.0.1</a:t>
                    </a:r>
                    <a:endParaRPr lang="en-US"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846238" y="2688416"/>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7955034" y="3086960"/>
                    <a:ext cx="1933962" cy="345094"/>
                  </a:xfrm>
                  <a:prstGeom prst="rect">
                    <a:avLst/>
                  </a:prstGeom>
                  <a:noFill/>
                </p:spPr>
                <p:txBody>
                  <a:bodyPr wrap="none" rtlCol="0">
                    <a:spAutoFit/>
                  </a:bodyPr>
                  <a:lstStyle/>
                  <a:p>
                    <a:r>
                      <a:rPr lang="nb-NO" dirty="0"/>
                      <a:t>Private IP: 10.0.0.2</a:t>
                    </a:r>
                    <a:endParaRPr lang="en-US" u="sng" dirty="0"/>
                  </a:p>
                </p:txBody>
              </p:sp>
            </p:grpSp>
            <p:sp>
              <p:nvSpPr>
                <p:cNvPr id="30" name="TextBox 29">
                  <a:extLst>
                    <a:ext uri="{FF2B5EF4-FFF2-40B4-BE49-F238E27FC236}">
                      <a16:creationId xmlns:a16="http://schemas.microsoft.com/office/drawing/2014/main" id="{84FDE765-2088-3BDF-1F34-5702D28915EC}"/>
                    </a:ext>
                  </a:extLst>
                </p:cNvPr>
                <p:cNvSpPr txBox="1"/>
                <p:nvPr/>
              </p:nvSpPr>
              <p:spPr>
                <a:xfrm>
                  <a:off x="6169644" y="5819464"/>
                  <a:ext cx="473206" cy="215444"/>
                </a:xfrm>
                <a:prstGeom prst="rect">
                  <a:avLst/>
                </a:prstGeom>
                <a:noFill/>
              </p:spPr>
              <p:txBody>
                <a:bodyPr wrap="none" rtlCol="0">
                  <a:spAutoFit/>
                </a:bodyPr>
                <a:lstStyle/>
                <a:p>
                  <a:r>
                    <a:rPr lang="nb-NO" dirty="0"/>
                    <a:t>OSLO</a:t>
                  </a:r>
                  <a:endParaRPr lang="en-US" dirty="0"/>
                </a:p>
              </p:txBody>
            </p:sp>
            <p:sp>
              <p:nvSpPr>
                <p:cNvPr id="68" name="TextBox 67">
                  <a:extLst>
                    <a:ext uri="{FF2B5EF4-FFF2-40B4-BE49-F238E27FC236}">
                      <a16:creationId xmlns:a16="http://schemas.microsoft.com/office/drawing/2014/main" id="{1F679DE6-37F9-D621-C47B-5DE445BC1484}"/>
                    </a:ext>
                  </a:extLst>
                </p:cNvPr>
                <p:cNvSpPr txBox="1"/>
                <p:nvPr/>
              </p:nvSpPr>
              <p:spPr>
                <a:xfrm>
                  <a:off x="9310634" y="5722584"/>
                  <a:ext cx="482823" cy="215444"/>
                </a:xfrm>
                <a:prstGeom prst="rect">
                  <a:avLst/>
                </a:prstGeom>
                <a:noFill/>
              </p:spPr>
              <p:txBody>
                <a:bodyPr wrap="none" rtlCol="0">
                  <a:spAutoFit/>
                </a:bodyPr>
                <a:lstStyle/>
                <a:p>
                  <a:r>
                    <a:rPr lang="nb-NO" dirty="0"/>
                    <a:t>Berlin</a:t>
                  </a:r>
                  <a:endParaRPr lang="en-US" dirty="0"/>
                </a:p>
              </p:txBody>
            </p:sp>
          </p:grpSp>
        </p:grpSp>
      </p:grpSp>
      <p:grpSp>
        <p:nvGrpSpPr>
          <p:cNvPr id="49" name="Group 48">
            <a:extLst>
              <a:ext uri="{FF2B5EF4-FFF2-40B4-BE49-F238E27FC236}">
                <a16:creationId xmlns:a16="http://schemas.microsoft.com/office/drawing/2014/main" id="{D2A34476-1D1A-61DB-516F-F5AA7A60BC1C}"/>
              </a:ext>
            </a:extLst>
          </p:cNvPr>
          <p:cNvGrpSpPr/>
          <p:nvPr/>
        </p:nvGrpSpPr>
        <p:grpSpPr>
          <a:xfrm>
            <a:off x="502911" y="5054314"/>
            <a:ext cx="8253054" cy="338554"/>
            <a:chOff x="522931" y="2121156"/>
            <a:chExt cx="11522161" cy="338554"/>
          </a:xfrm>
        </p:grpSpPr>
        <p:sp>
          <p:nvSpPr>
            <p:cNvPr id="53" name="Oval 52">
              <a:extLst>
                <a:ext uri="{FF2B5EF4-FFF2-40B4-BE49-F238E27FC236}">
                  <a16:creationId xmlns:a16="http://schemas.microsoft.com/office/drawing/2014/main" id="{F5D1FF89-CE9C-E5A5-194A-FD747AD08D3F}"/>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ABD4863D-DC81-20D4-CE24-F386534B96E2}"/>
                </a:ext>
              </a:extLst>
            </p:cNvPr>
            <p:cNvGrpSpPr/>
            <p:nvPr/>
          </p:nvGrpSpPr>
          <p:grpSpPr>
            <a:xfrm>
              <a:off x="772412" y="2121156"/>
              <a:ext cx="11272680" cy="338554"/>
              <a:chOff x="628016" y="1484780"/>
              <a:chExt cx="11272680" cy="338554"/>
            </a:xfrm>
          </p:grpSpPr>
          <p:sp>
            <p:nvSpPr>
              <p:cNvPr id="57" name="TextBox 56">
                <a:extLst>
                  <a:ext uri="{FF2B5EF4-FFF2-40B4-BE49-F238E27FC236}">
                    <a16:creationId xmlns:a16="http://schemas.microsoft.com/office/drawing/2014/main" id="{67434AEA-EB37-64D0-6982-D8679B27FF0C}"/>
                  </a:ext>
                </a:extLst>
              </p:cNvPr>
              <p:cNvSpPr txBox="1"/>
              <p:nvPr/>
            </p:nvSpPr>
            <p:spPr>
              <a:xfrm>
                <a:off x="835824" y="1484780"/>
                <a:ext cx="11064872" cy="338554"/>
              </a:xfrm>
              <a:prstGeom prst="rect">
                <a:avLst/>
              </a:prstGeom>
              <a:noFill/>
            </p:spPr>
            <p:txBody>
              <a:bodyPr wrap="square" rtlCol="0">
                <a:spAutoFit/>
              </a:bodyPr>
              <a:lstStyle/>
              <a:p>
                <a:r>
                  <a:rPr lang="nb-NO" sz="1600" dirty="0"/>
                  <a:t>I</a:t>
                </a:r>
                <a:r>
                  <a:rPr lang="en-US" sz="1600" dirty="0"/>
                  <a:t>f </a:t>
                </a:r>
                <a:r>
                  <a:rPr lang="en-US" sz="1600" b="1" dirty="0"/>
                  <a:t>Web server 1 </a:t>
                </a:r>
                <a:r>
                  <a:rPr lang="en-US" sz="1600" dirty="0"/>
                  <a:t>goes down, all traffic will be redirected to </a:t>
                </a:r>
                <a:r>
                  <a:rPr lang="en-US" sz="1600" b="1" dirty="0"/>
                  <a:t>Web server 2</a:t>
                </a:r>
                <a:r>
                  <a:rPr lang="en-US" sz="1600" dirty="0"/>
                  <a:t>.</a:t>
                </a:r>
              </a:p>
            </p:txBody>
          </p:sp>
          <p:sp>
            <p:nvSpPr>
              <p:cNvPr id="58" name="Isosceles Triangle 57">
                <a:extLst>
                  <a:ext uri="{FF2B5EF4-FFF2-40B4-BE49-F238E27FC236}">
                    <a16:creationId xmlns:a16="http://schemas.microsoft.com/office/drawing/2014/main" id="{B3F0FCDB-635F-C5F0-9310-493E0C49EBE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58">
            <a:extLst>
              <a:ext uri="{FF2B5EF4-FFF2-40B4-BE49-F238E27FC236}">
                <a16:creationId xmlns:a16="http://schemas.microsoft.com/office/drawing/2014/main" id="{C78B6616-D713-2959-7654-E86D443AC7DA}"/>
              </a:ext>
            </a:extLst>
          </p:cNvPr>
          <p:cNvGrpSpPr/>
          <p:nvPr/>
        </p:nvGrpSpPr>
        <p:grpSpPr>
          <a:xfrm>
            <a:off x="1380585" y="5678985"/>
            <a:ext cx="8253054" cy="338554"/>
            <a:chOff x="522931" y="2121156"/>
            <a:chExt cx="11522161" cy="338554"/>
          </a:xfrm>
        </p:grpSpPr>
        <p:sp>
          <p:nvSpPr>
            <p:cNvPr id="60" name="Oval 59">
              <a:extLst>
                <a:ext uri="{FF2B5EF4-FFF2-40B4-BE49-F238E27FC236}">
                  <a16:creationId xmlns:a16="http://schemas.microsoft.com/office/drawing/2014/main" id="{22D5B88C-DDF8-EEF2-2E36-01EF5026AA6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21A0489-3025-3810-2776-12ED69D8F981}"/>
                </a:ext>
              </a:extLst>
            </p:cNvPr>
            <p:cNvGrpSpPr/>
            <p:nvPr/>
          </p:nvGrpSpPr>
          <p:grpSpPr>
            <a:xfrm>
              <a:off x="772412" y="2121156"/>
              <a:ext cx="11272680" cy="338554"/>
              <a:chOff x="628016" y="1484780"/>
              <a:chExt cx="11272680" cy="338554"/>
            </a:xfrm>
          </p:grpSpPr>
          <p:sp>
            <p:nvSpPr>
              <p:cNvPr id="62" name="TextBox 61">
                <a:extLst>
                  <a:ext uri="{FF2B5EF4-FFF2-40B4-BE49-F238E27FC236}">
                    <a16:creationId xmlns:a16="http://schemas.microsoft.com/office/drawing/2014/main" id="{161D4932-0B60-D38B-3FDC-17924D46CDD6}"/>
                  </a:ext>
                </a:extLst>
              </p:cNvPr>
              <p:cNvSpPr txBox="1"/>
              <p:nvPr/>
            </p:nvSpPr>
            <p:spPr>
              <a:xfrm>
                <a:off x="835824" y="1484780"/>
                <a:ext cx="11064872" cy="338554"/>
              </a:xfrm>
              <a:prstGeom prst="rect">
                <a:avLst/>
              </a:prstGeom>
              <a:noFill/>
            </p:spPr>
            <p:txBody>
              <a:bodyPr wrap="square" rtlCol="0">
                <a:spAutoFit/>
              </a:bodyPr>
              <a:lstStyle/>
              <a:p>
                <a:r>
                  <a:rPr lang="en-US" sz="1600" dirty="0"/>
                  <a:t>Web servers are unreachable directly. It provides better security.</a:t>
                </a:r>
              </a:p>
            </p:txBody>
          </p:sp>
          <p:sp>
            <p:nvSpPr>
              <p:cNvPr id="66" name="Isosceles Triangle 65">
                <a:extLst>
                  <a:ext uri="{FF2B5EF4-FFF2-40B4-BE49-F238E27FC236}">
                    <a16:creationId xmlns:a16="http://schemas.microsoft.com/office/drawing/2014/main" id="{7E08FC12-CA13-7F11-7DDE-CE20ADB68DCE}"/>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FB0E0B27-2656-429D-4B90-7065B4329374}"/>
              </a:ext>
            </a:extLst>
          </p:cNvPr>
          <p:cNvGrpSpPr/>
          <p:nvPr/>
        </p:nvGrpSpPr>
        <p:grpSpPr>
          <a:xfrm>
            <a:off x="3694245" y="6176934"/>
            <a:ext cx="8253054" cy="338554"/>
            <a:chOff x="522931" y="2121156"/>
            <a:chExt cx="11522161" cy="338554"/>
          </a:xfrm>
        </p:grpSpPr>
        <p:sp>
          <p:nvSpPr>
            <p:cNvPr id="84" name="Oval 83">
              <a:extLst>
                <a:ext uri="{FF2B5EF4-FFF2-40B4-BE49-F238E27FC236}">
                  <a16:creationId xmlns:a16="http://schemas.microsoft.com/office/drawing/2014/main" id="{C9CA2C0B-BF3C-804E-823F-9AB7CC07DEBD}"/>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DC79B25B-92BF-D376-7986-D0C42E50E372}"/>
                </a:ext>
              </a:extLst>
            </p:cNvPr>
            <p:cNvGrpSpPr/>
            <p:nvPr/>
          </p:nvGrpSpPr>
          <p:grpSpPr>
            <a:xfrm>
              <a:off x="772412" y="2121156"/>
              <a:ext cx="11272680" cy="338554"/>
              <a:chOff x="628016" y="1484780"/>
              <a:chExt cx="11272680" cy="338554"/>
            </a:xfrm>
          </p:grpSpPr>
          <p:sp>
            <p:nvSpPr>
              <p:cNvPr id="86" name="TextBox 85">
                <a:extLst>
                  <a:ext uri="{FF2B5EF4-FFF2-40B4-BE49-F238E27FC236}">
                    <a16:creationId xmlns:a16="http://schemas.microsoft.com/office/drawing/2014/main" id="{3980B347-6FEC-C992-99A4-E2D5F76CD3DA}"/>
                  </a:ext>
                </a:extLst>
              </p:cNvPr>
              <p:cNvSpPr txBox="1"/>
              <p:nvPr/>
            </p:nvSpPr>
            <p:spPr>
              <a:xfrm>
                <a:off x="835824" y="1484780"/>
                <a:ext cx="11064872" cy="338554"/>
              </a:xfrm>
              <a:prstGeom prst="rect">
                <a:avLst/>
              </a:prstGeom>
              <a:noFill/>
            </p:spPr>
            <p:txBody>
              <a:bodyPr wrap="square" rtlCol="0">
                <a:spAutoFit/>
              </a:bodyPr>
              <a:lstStyle/>
              <a:p>
                <a:r>
                  <a:rPr lang="en-US" sz="1600" dirty="0"/>
                  <a:t>If two servers are not enough, we only need to add more servers.</a:t>
                </a:r>
              </a:p>
            </p:txBody>
          </p:sp>
          <p:sp>
            <p:nvSpPr>
              <p:cNvPr id="87" name="Isosceles Triangle 86">
                <a:extLst>
                  <a:ext uri="{FF2B5EF4-FFF2-40B4-BE49-F238E27FC236}">
                    <a16:creationId xmlns:a16="http://schemas.microsoft.com/office/drawing/2014/main" id="{018D86F2-985D-8E3B-BC5A-170AD16F9501}"/>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8922C942-2F17-8005-BC68-7A5CECF027D2}"/>
              </a:ext>
            </a:extLst>
          </p:cNvPr>
          <p:cNvGrpSpPr/>
          <p:nvPr/>
        </p:nvGrpSpPr>
        <p:grpSpPr>
          <a:xfrm>
            <a:off x="8511662" y="1761624"/>
            <a:ext cx="3453099" cy="1756636"/>
            <a:chOff x="8511662" y="1761624"/>
            <a:chExt cx="3453099" cy="1756636"/>
          </a:xfrm>
        </p:grpSpPr>
        <p:grpSp>
          <p:nvGrpSpPr>
            <p:cNvPr id="9" name="Group 8">
              <a:extLst>
                <a:ext uri="{FF2B5EF4-FFF2-40B4-BE49-F238E27FC236}">
                  <a16:creationId xmlns:a16="http://schemas.microsoft.com/office/drawing/2014/main" id="{6C6B7814-C659-6882-1F1A-9829CA7DE502}"/>
                </a:ext>
              </a:extLst>
            </p:cNvPr>
            <p:cNvGrpSpPr/>
            <p:nvPr/>
          </p:nvGrpSpPr>
          <p:grpSpPr>
            <a:xfrm>
              <a:off x="9889579" y="2290009"/>
              <a:ext cx="2075182" cy="1228251"/>
              <a:chOff x="9889579" y="2290009"/>
              <a:chExt cx="2075182" cy="1228251"/>
            </a:xfrm>
          </p:grpSpPr>
          <p:grpSp>
            <p:nvGrpSpPr>
              <p:cNvPr id="67" name="Group 66">
                <a:extLst>
                  <a:ext uri="{FF2B5EF4-FFF2-40B4-BE49-F238E27FC236}">
                    <a16:creationId xmlns:a16="http://schemas.microsoft.com/office/drawing/2014/main" id="{72CEF2B7-8FB3-F2B9-3BB5-B9BC760E5EA6}"/>
                  </a:ext>
                </a:extLst>
              </p:cNvPr>
              <p:cNvGrpSpPr/>
              <p:nvPr/>
            </p:nvGrpSpPr>
            <p:grpSpPr>
              <a:xfrm>
                <a:off x="9889579" y="2290009"/>
                <a:ext cx="2030948" cy="338554"/>
                <a:chOff x="522931" y="2121156"/>
                <a:chExt cx="11522161" cy="338554"/>
              </a:xfrm>
            </p:grpSpPr>
            <p:sp>
              <p:nvSpPr>
                <p:cNvPr id="69" name="Oval 68">
                  <a:extLst>
                    <a:ext uri="{FF2B5EF4-FFF2-40B4-BE49-F238E27FC236}">
                      <a16:creationId xmlns:a16="http://schemas.microsoft.com/office/drawing/2014/main" id="{B158ACFD-177A-139D-B4F8-637B2268F10E}"/>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26F3FA09-852D-38C4-A5CC-C50D3D48201A}"/>
                    </a:ext>
                  </a:extLst>
                </p:cNvPr>
                <p:cNvGrpSpPr/>
                <p:nvPr/>
              </p:nvGrpSpPr>
              <p:grpSpPr>
                <a:xfrm>
                  <a:off x="772412" y="2121156"/>
                  <a:ext cx="11272680" cy="338554"/>
                  <a:chOff x="628016" y="1484780"/>
                  <a:chExt cx="11272680" cy="338554"/>
                </a:xfrm>
              </p:grpSpPr>
              <p:sp>
                <p:nvSpPr>
                  <p:cNvPr id="71" name="TextBox 70">
                    <a:extLst>
                      <a:ext uri="{FF2B5EF4-FFF2-40B4-BE49-F238E27FC236}">
                        <a16:creationId xmlns:a16="http://schemas.microsoft.com/office/drawing/2014/main" id="{D5FE0232-131D-258A-D5B3-07860D237630}"/>
                      </a:ext>
                    </a:extLst>
                  </p:cNvPr>
                  <p:cNvSpPr txBox="1"/>
                  <p:nvPr/>
                </p:nvSpPr>
                <p:spPr>
                  <a:xfrm>
                    <a:off x="835824" y="1484780"/>
                    <a:ext cx="11064872" cy="338554"/>
                  </a:xfrm>
                  <a:prstGeom prst="rect">
                    <a:avLst/>
                  </a:prstGeom>
                  <a:noFill/>
                </p:spPr>
                <p:txBody>
                  <a:bodyPr wrap="square" rtlCol="0">
                    <a:spAutoFit/>
                  </a:bodyPr>
                  <a:lstStyle/>
                  <a:p>
                    <a:r>
                      <a:rPr lang="en-US" sz="1600" dirty="0"/>
                      <a:t>Availability</a:t>
                    </a:r>
                  </a:p>
                </p:txBody>
              </p:sp>
              <p:sp>
                <p:nvSpPr>
                  <p:cNvPr id="72" name="Isosceles Triangle 71">
                    <a:extLst>
                      <a:ext uri="{FF2B5EF4-FFF2-40B4-BE49-F238E27FC236}">
                        <a16:creationId xmlns:a16="http://schemas.microsoft.com/office/drawing/2014/main" id="{C3CB0C4D-887E-9213-3320-D690EFA3298C}"/>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20D6B217-8E9A-4144-FA73-173C118869C1}"/>
                  </a:ext>
                </a:extLst>
              </p:cNvPr>
              <p:cNvGrpSpPr/>
              <p:nvPr/>
            </p:nvGrpSpPr>
            <p:grpSpPr>
              <a:xfrm>
                <a:off x="9910322" y="2735498"/>
                <a:ext cx="2030948" cy="338554"/>
                <a:chOff x="522931" y="2121156"/>
                <a:chExt cx="11522161" cy="338554"/>
              </a:xfrm>
            </p:grpSpPr>
            <p:sp>
              <p:nvSpPr>
                <p:cNvPr id="74" name="Oval 73">
                  <a:extLst>
                    <a:ext uri="{FF2B5EF4-FFF2-40B4-BE49-F238E27FC236}">
                      <a16:creationId xmlns:a16="http://schemas.microsoft.com/office/drawing/2014/main" id="{8001AC9D-F6C8-7405-615D-127579619369}"/>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2327CA21-DB04-E441-E9F6-7FAFEF9115E4}"/>
                    </a:ext>
                  </a:extLst>
                </p:cNvPr>
                <p:cNvGrpSpPr/>
                <p:nvPr/>
              </p:nvGrpSpPr>
              <p:grpSpPr>
                <a:xfrm>
                  <a:off x="772412" y="2121156"/>
                  <a:ext cx="11272680" cy="338554"/>
                  <a:chOff x="628016" y="1484780"/>
                  <a:chExt cx="11272680" cy="338554"/>
                </a:xfrm>
              </p:grpSpPr>
              <p:sp>
                <p:nvSpPr>
                  <p:cNvPr id="76" name="TextBox 75">
                    <a:extLst>
                      <a:ext uri="{FF2B5EF4-FFF2-40B4-BE49-F238E27FC236}">
                        <a16:creationId xmlns:a16="http://schemas.microsoft.com/office/drawing/2014/main" id="{2EFDA395-88DC-08D8-7175-DA11FBDC3603}"/>
                      </a:ext>
                    </a:extLst>
                  </p:cNvPr>
                  <p:cNvSpPr txBox="1"/>
                  <p:nvPr/>
                </p:nvSpPr>
                <p:spPr>
                  <a:xfrm>
                    <a:off x="835824" y="1484780"/>
                    <a:ext cx="11064872" cy="338554"/>
                  </a:xfrm>
                  <a:prstGeom prst="rect">
                    <a:avLst/>
                  </a:prstGeom>
                  <a:noFill/>
                </p:spPr>
                <p:txBody>
                  <a:bodyPr wrap="square" rtlCol="0">
                    <a:spAutoFit/>
                  </a:bodyPr>
                  <a:lstStyle/>
                  <a:p>
                    <a:r>
                      <a:rPr lang="en-US" sz="1600" dirty="0"/>
                      <a:t>Scalability</a:t>
                    </a:r>
                  </a:p>
                </p:txBody>
              </p:sp>
              <p:sp>
                <p:nvSpPr>
                  <p:cNvPr id="77" name="Isosceles Triangle 76">
                    <a:extLst>
                      <a:ext uri="{FF2B5EF4-FFF2-40B4-BE49-F238E27FC236}">
                        <a16:creationId xmlns:a16="http://schemas.microsoft.com/office/drawing/2014/main" id="{6E53271C-81DF-B4AB-828D-C97B1EB3B1BF}"/>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F2B98973-4655-552F-89D9-247561D8B756}"/>
                  </a:ext>
                </a:extLst>
              </p:cNvPr>
              <p:cNvGrpSpPr/>
              <p:nvPr/>
            </p:nvGrpSpPr>
            <p:grpSpPr>
              <a:xfrm>
                <a:off x="9933813" y="3179706"/>
                <a:ext cx="2030948" cy="338554"/>
                <a:chOff x="522931" y="2121156"/>
                <a:chExt cx="11522161" cy="338554"/>
              </a:xfrm>
            </p:grpSpPr>
            <p:sp>
              <p:nvSpPr>
                <p:cNvPr id="79" name="Oval 78">
                  <a:extLst>
                    <a:ext uri="{FF2B5EF4-FFF2-40B4-BE49-F238E27FC236}">
                      <a16:creationId xmlns:a16="http://schemas.microsoft.com/office/drawing/2014/main" id="{395CF3BC-07FF-CC9E-273E-B693C077CEB5}"/>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540AA062-4FFE-C035-A4C3-473872F44853}"/>
                    </a:ext>
                  </a:extLst>
                </p:cNvPr>
                <p:cNvGrpSpPr/>
                <p:nvPr/>
              </p:nvGrpSpPr>
              <p:grpSpPr>
                <a:xfrm>
                  <a:off x="772412" y="2121156"/>
                  <a:ext cx="11272680" cy="338554"/>
                  <a:chOff x="628016" y="1484780"/>
                  <a:chExt cx="11272680" cy="338554"/>
                </a:xfrm>
              </p:grpSpPr>
              <p:sp>
                <p:nvSpPr>
                  <p:cNvPr id="81" name="TextBox 80">
                    <a:extLst>
                      <a:ext uri="{FF2B5EF4-FFF2-40B4-BE49-F238E27FC236}">
                        <a16:creationId xmlns:a16="http://schemas.microsoft.com/office/drawing/2014/main" id="{FA7F38B2-4D6D-F2A9-36CA-6D9FCD756CDC}"/>
                      </a:ext>
                    </a:extLst>
                  </p:cNvPr>
                  <p:cNvSpPr txBox="1"/>
                  <p:nvPr/>
                </p:nvSpPr>
                <p:spPr>
                  <a:xfrm>
                    <a:off x="835824" y="1484780"/>
                    <a:ext cx="11064872" cy="338554"/>
                  </a:xfrm>
                  <a:prstGeom prst="rect">
                    <a:avLst/>
                  </a:prstGeom>
                  <a:noFill/>
                </p:spPr>
                <p:txBody>
                  <a:bodyPr wrap="square" rtlCol="0">
                    <a:spAutoFit/>
                  </a:bodyPr>
                  <a:lstStyle/>
                  <a:p>
                    <a:r>
                      <a:rPr lang="en-US" sz="1600" dirty="0"/>
                      <a:t>Security</a:t>
                    </a:r>
                  </a:p>
                </p:txBody>
              </p:sp>
              <p:sp>
                <p:nvSpPr>
                  <p:cNvPr id="82" name="Isosceles Triangle 81">
                    <a:extLst>
                      <a:ext uri="{FF2B5EF4-FFF2-40B4-BE49-F238E27FC236}">
                        <a16:creationId xmlns:a16="http://schemas.microsoft.com/office/drawing/2014/main" id="{66227C83-4770-0FBE-44A4-5B9D8D9D55C8}"/>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88" name="TextBox 87">
              <a:extLst>
                <a:ext uri="{FF2B5EF4-FFF2-40B4-BE49-F238E27FC236}">
                  <a16:creationId xmlns:a16="http://schemas.microsoft.com/office/drawing/2014/main" id="{42471369-24E5-EC9F-EE1B-984B3FC4C968}"/>
                </a:ext>
              </a:extLst>
            </p:cNvPr>
            <p:cNvSpPr txBox="1"/>
            <p:nvPr/>
          </p:nvSpPr>
          <p:spPr>
            <a:xfrm>
              <a:off x="8511662" y="1761624"/>
              <a:ext cx="2963707" cy="338554"/>
            </a:xfrm>
            <a:prstGeom prst="rect">
              <a:avLst/>
            </a:prstGeom>
            <a:noFill/>
          </p:spPr>
          <p:txBody>
            <a:bodyPr wrap="square" rtlCol="0">
              <a:spAutoFit/>
            </a:bodyPr>
            <a:lstStyle/>
            <a:p>
              <a:r>
                <a:rPr lang="en-US" sz="1600" dirty="0"/>
                <a:t>Software Quality Attributes</a:t>
              </a:r>
            </a:p>
          </p:txBody>
        </p:sp>
      </p:grpSp>
    </p:spTree>
    <p:extLst>
      <p:ext uri="{BB962C8B-B14F-4D97-AF65-F5344CB8AC3E}">
        <p14:creationId xmlns:p14="http://schemas.microsoft.com/office/powerpoint/2010/main" val="351174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31</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Two-server architecture with Database.</a:t>
            </a:r>
          </a:p>
        </p:txBody>
      </p:sp>
      <p:grpSp>
        <p:nvGrpSpPr>
          <p:cNvPr id="18" name="Group 17">
            <a:extLst>
              <a:ext uri="{FF2B5EF4-FFF2-40B4-BE49-F238E27FC236}">
                <a16:creationId xmlns:a16="http://schemas.microsoft.com/office/drawing/2014/main" id="{11EEFB21-0C68-E7E7-928D-58BA5A9C3DB5}"/>
              </a:ext>
            </a:extLst>
          </p:cNvPr>
          <p:cNvGrpSpPr/>
          <p:nvPr/>
        </p:nvGrpSpPr>
        <p:grpSpPr>
          <a:xfrm>
            <a:off x="259471" y="712681"/>
            <a:ext cx="11781931" cy="5538064"/>
            <a:chOff x="259471" y="712681"/>
            <a:chExt cx="11781931" cy="5538064"/>
          </a:xfrm>
        </p:grpSpPr>
        <p:grpSp>
          <p:nvGrpSpPr>
            <p:cNvPr id="25" name="Group 24">
              <a:extLst>
                <a:ext uri="{FF2B5EF4-FFF2-40B4-BE49-F238E27FC236}">
                  <a16:creationId xmlns:a16="http://schemas.microsoft.com/office/drawing/2014/main" id="{637E8445-FED5-1FE4-5E5B-20CA977FAF39}"/>
                </a:ext>
              </a:extLst>
            </p:cNvPr>
            <p:cNvGrpSpPr/>
            <p:nvPr/>
          </p:nvGrpSpPr>
          <p:grpSpPr>
            <a:xfrm>
              <a:off x="2900392" y="712681"/>
              <a:ext cx="5816570" cy="2194604"/>
              <a:chOff x="2900392" y="712681"/>
              <a:chExt cx="5816570"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1"/>
                <a:ext cx="2269697" cy="276999"/>
              </a:xfrm>
              <a:prstGeom prst="rect">
                <a:avLst/>
              </a:prstGeom>
              <a:noFill/>
            </p:spPr>
            <p:txBody>
              <a:bodyPr wrap="square" rtlCol="0">
                <a:spAutoFit/>
              </a:bodyPr>
              <a:lstStyle/>
              <a:p>
                <a:r>
                  <a:rPr lang="nb-NO" sz="1200" u="sng" dirty="0"/>
                  <a:t>195.88.55.16</a:t>
                </a:r>
                <a:endParaRPr lang="en-US" sz="1200"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96057"/>
                <a:ext cx="1461729" cy="307777"/>
              </a:xfrm>
              <a:prstGeom prst="rect">
                <a:avLst/>
              </a:prstGeom>
              <a:noFill/>
            </p:spPr>
            <p:txBody>
              <a:bodyPr wrap="square" rtlCol="0">
                <a:spAutoFit/>
              </a:bodyPr>
              <a:lstStyle/>
              <a:p>
                <a:r>
                  <a:rPr lang="en-US" sz="1400" dirty="0"/>
                  <a:t>Load Balancer</a:t>
                </a:r>
              </a:p>
            </p:txBody>
          </p:sp>
        </p:grpSp>
        <p:grpSp>
          <p:nvGrpSpPr>
            <p:cNvPr id="29" name="Group 28">
              <a:extLst>
                <a:ext uri="{FF2B5EF4-FFF2-40B4-BE49-F238E27FC236}">
                  <a16:creationId xmlns:a16="http://schemas.microsoft.com/office/drawing/2014/main" id="{B61359D9-3624-662C-6367-A3B506F71EB9}"/>
                </a:ext>
              </a:extLst>
            </p:cNvPr>
            <p:cNvGrpSpPr/>
            <p:nvPr/>
          </p:nvGrpSpPr>
          <p:grpSpPr>
            <a:xfrm>
              <a:off x="259471" y="1009814"/>
              <a:ext cx="2866912" cy="4732778"/>
              <a:chOff x="257375" y="964851"/>
              <a:chExt cx="2866912" cy="473277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854585" y="2326833"/>
                <a:ext cx="2269702" cy="3370796"/>
                <a:chOff x="854585" y="2326833"/>
                <a:chExt cx="2269702" cy="337079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854585" y="3999779"/>
                  <a:ext cx="2269702" cy="1697850"/>
                  <a:chOff x="7827325" y="836472"/>
                  <a:chExt cx="2269702" cy="1697850"/>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75" t="13799" b="10601"/>
                  <a:stretch/>
                </p:blipFill>
                <p:spPr bwMode="auto">
                  <a:xfrm>
                    <a:off x="7827325" y="836472"/>
                    <a:ext cx="2269702" cy="1697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9102935" y="1563528"/>
                    <a:ext cx="1056293" cy="400110"/>
                  </a:xfrm>
                  <a:prstGeom prst="rect">
                    <a:avLst/>
                  </a:prstGeom>
                  <a:noFill/>
                </p:spPr>
                <p:txBody>
                  <a:bodyPr wrap="square" rtlCol="0">
                    <a:spAutoFit/>
                  </a:bodyPr>
                  <a:lstStyle/>
                  <a:p>
                    <a:r>
                      <a:rPr lang="en-US" sz="2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186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323237" y="3149756"/>
                  <a:ext cx="1287532" cy="276999"/>
                </a:xfrm>
                <a:prstGeom prst="rect">
                  <a:avLst/>
                </a:prstGeom>
                <a:noFill/>
              </p:spPr>
              <p:txBody>
                <a:bodyPr wrap="none" rtlCol="0">
                  <a:spAutoFit/>
                </a:bodyPr>
                <a:lstStyle/>
                <a:p>
                  <a:r>
                    <a:rPr lang="nb-NO" sz="1200" dirty="0"/>
                    <a:t> </a:t>
                  </a:r>
                  <a:r>
                    <a:rPr lang="nb-NO" sz="1200" u="sng" dirty="0"/>
                    <a:t>195.88.55.16</a:t>
                  </a:r>
                  <a:endParaRPr lang="en-US" sz="1200"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761635" y="2983886"/>
                  <a:ext cx="1104341" cy="277000"/>
                </a:xfrm>
                <a:prstGeom prst="rect">
                  <a:avLst/>
                </a:prstGeom>
                <a:noFill/>
              </p:spPr>
              <p:txBody>
                <a:bodyPr wrap="none" rtlCol="0">
                  <a:spAutoFit/>
                </a:bodyPr>
                <a:lstStyle/>
                <a:p>
                  <a:r>
                    <a:rPr lang="nb-NO" sz="1200" dirty="0"/>
                    <a:t> w</a:t>
                  </a:r>
                  <a:r>
                    <a:rPr lang="en-US" sz="1200"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1695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257375" y="964851"/>
                <a:ext cx="2635019" cy="1361982"/>
                <a:chOff x="257375" y="964851"/>
                <a:chExt cx="2635019" cy="1361982"/>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67570" y="1527124"/>
                  <a:ext cx="687387" cy="307777"/>
                </a:xfrm>
                <a:prstGeom prst="rect">
                  <a:avLst/>
                </a:prstGeom>
                <a:noFill/>
              </p:spPr>
              <p:txBody>
                <a:bodyPr wrap="square" rtlCol="0">
                  <a:spAutoFit/>
                </a:bodyPr>
                <a:lstStyle/>
                <a:p>
                  <a:r>
                    <a:rPr lang="en-US" sz="1400" dirty="0"/>
                    <a:t>User</a:t>
                  </a:r>
                </a:p>
              </p:txBody>
            </p:sp>
          </p:grpSp>
        </p:grpSp>
        <p:grpSp>
          <p:nvGrpSpPr>
            <p:cNvPr id="17" name="Group 16">
              <a:extLst>
                <a:ext uri="{FF2B5EF4-FFF2-40B4-BE49-F238E27FC236}">
                  <a16:creationId xmlns:a16="http://schemas.microsoft.com/office/drawing/2014/main" id="{C60CE423-1806-4A3D-5000-3B2CD4F492EA}"/>
                </a:ext>
              </a:extLst>
            </p:cNvPr>
            <p:cNvGrpSpPr/>
            <p:nvPr/>
          </p:nvGrpSpPr>
          <p:grpSpPr>
            <a:xfrm>
              <a:off x="2879028" y="1755818"/>
              <a:ext cx="9162374" cy="4494927"/>
              <a:chOff x="2879028" y="1755818"/>
              <a:chExt cx="9162374" cy="4494927"/>
            </a:xfrm>
          </p:grpSpPr>
          <p:grpSp>
            <p:nvGrpSpPr>
              <p:cNvPr id="28" name="Group 27">
                <a:extLst>
                  <a:ext uri="{FF2B5EF4-FFF2-40B4-BE49-F238E27FC236}">
                    <a16:creationId xmlns:a16="http://schemas.microsoft.com/office/drawing/2014/main" id="{9CE19D4A-366E-1FB3-91FA-030F0E71328D}"/>
                  </a:ext>
                </a:extLst>
              </p:cNvPr>
              <p:cNvGrpSpPr/>
              <p:nvPr/>
            </p:nvGrpSpPr>
            <p:grpSpPr>
              <a:xfrm>
                <a:off x="2879028" y="1755818"/>
                <a:ext cx="3346090" cy="309424"/>
                <a:chOff x="2879028" y="1755818"/>
                <a:chExt cx="3346090" cy="30942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2" y="1788243"/>
                  <a:ext cx="1125629" cy="276999"/>
                </a:xfrm>
                <a:prstGeom prst="rect">
                  <a:avLst/>
                </a:prstGeom>
                <a:noFill/>
              </p:spPr>
              <p:txBody>
                <a:bodyPr wrap="none" rtlCol="0">
                  <a:spAutoFit/>
                </a:bodyPr>
                <a:lstStyle/>
                <a:p>
                  <a:r>
                    <a:rPr lang="nb-NO" sz="1200" dirty="0"/>
                    <a:t> show vg.no</a:t>
                  </a:r>
                  <a:endParaRPr lang="en-US" sz="1200" u="sng" dirty="0"/>
                </a:p>
              </p:txBody>
            </p:sp>
          </p:grpSp>
          <p:grpSp>
            <p:nvGrpSpPr>
              <p:cNvPr id="31" name="Group 30">
                <a:extLst>
                  <a:ext uri="{FF2B5EF4-FFF2-40B4-BE49-F238E27FC236}">
                    <a16:creationId xmlns:a16="http://schemas.microsoft.com/office/drawing/2014/main" id="{E2068CE5-DA71-13A8-5EE4-2BF6770AAE4E}"/>
                  </a:ext>
                </a:extLst>
              </p:cNvPr>
              <p:cNvGrpSpPr/>
              <p:nvPr/>
            </p:nvGrpSpPr>
            <p:grpSpPr>
              <a:xfrm>
                <a:off x="5014464" y="2391004"/>
                <a:ext cx="5360353" cy="3613574"/>
                <a:chOff x="5271193" y="2431466"/>
                <a:chExt cx="5360353" cy="3613574"/>
              </a:xfrm>
            </p:grpSpPr>
            <p:grpSp>
              <p:nvGrpSpPr>
                <p:cNvPr id="26" name="Group 25">
                  <a:extLst>
                    <a:ext uri="{FF2B5EF4-FFF2-40B4-BE49-F238E27FC236}">
                      <a16:creationId xmlns:a16="http://schemas.microsoft.com/office/drawing/2014/main" id="{50376E2B-AD37-2A2C-4995-0DAD284279AB}"/>
                    </a:ext>
                  </a:extLst>
                </p:cNvPr>
                <p:cNvGrpSpPr/>
                <p:nvPr/>
              </p:nvGrpSpPr>
              <p:grpSpPr>
                <a:xfrm>
                  <a:off x="5271193" y="2431466"/>
                  <a:ext cx="5360353" cy="3298480"/>
                  <a:chOff x="5271193" y="2431466"/>
                  <a:chExt cx="5360353" cy="3298480"/>
                </a:xfrm>
              </p:grpSpPr>
              <p:grpSp>
                <p:nvGrpSpPr>
                  <p:cNvPr id="12" name="Group 11">
                    <a:extLst>
                      <a:ext uri="{FF2B5EF4-FFF2-40B4-BE49-F238E27FC236}">
                        <a16:creationId xmlns:a16="http://schemas.microsoft.com/office/drawing/2014/main" id="{69902E92-CD6A-EA60-4BF2-21E8D5051D3C}"/>
                      </a:ext>
                    </a:extLst>
                  </p:cNvPr>
                  <p:cNvGrpSpPr/>
                  <p:nvPr/>
                </p:nvGrpSpPr>
                <p:grpSpPr>
                  <a:xfrm>
                    <a:off x="5271193" y="4045740"/>
                    <a:ext cx="2159000" cy="1684206"/>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232287" cy="282256"/>
                    </a:xfrm>
                    <a:prstGeom prst="rect">
                      <a:avLst/>
                    </a:prstGeom>
                    <a:noFill/>
                  </p:spPr>
                  <p:txBody>
                    <a:bodyPr wrap="none" rtlCol="0">
                      <a:spAutoFit/>
                    </a:bodyPr>
                    <a:lstStyle/>
                    <a:p>
                      <a:r>
                        <a:rPr lang="en-US" sz="900" dirty="0"/>
                        <a:t>Web server 1</a:t>
                      </a:r>
                    </a:p>
                  </p:txBody>
                </p:sp>
              </p:grpSp>
              <p:grpSp>
                <p:nvGrpSpPr>
                  <p:cNvPr id="44" name="Group 43">
                    <a:extLst>
                      <a:ext uri="{FF2B5EF4-FFF2-40B4-BE49-F238E27FC236}">
                        <a16:creationId xmlns:a16="http://schemas.microsoft.com/office/drawing/2014/main" id="{01E6CCD6-98DD-3058-A41E-C96E6B6BF6C7}"/>
                      </a:ext>
                    </a:extLst>
                  </p:cNvPr>
                  <p:cNvGrpSpPr/>
                  <p:nvPr/>
                </p:nvGrpSpPr>
                <p:grpSpPr>
                  <a:xfrm>
                    <a:off x="8472546" y="4092523"/>
                    <a:ext cx="2159000" cy="1637423"/>
                    <a:chOff x="562251" y="4523140"/>
                    <a:chExt cx="2769864" cy="2002204"/>
                  </a:xfrm>
                </p:grpSpPr>
                <p:sp>
                  <p:nvSpPr>
                    <p:cNvPr id="45" name="Rectangle: Rounded Corners 44">
                      <a:extLst>
                        <a:ext uri="{FF2B5EF4-FFF2-40B4-BE49-F238E27FC236}">
                          <a16:creationId xmlns:a16="http://schemas.microsoft.com/office/drawing/2014/main" id="{AF0F8493-152E-FC8A-A680-F7D43287705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 descr="Private Server GIFs - Get the best GIF on GIPHY">
                      <a:extLst>
                        <a:ext uri="{FF2B5EF4-FFF2-40B4-BE49-F238E27FC236}">
                          <a16:creationId xmlns:a16="http://schemas.microsoft.com/office/drawing/2014/main" id="{E61B23F9-696E-E67B-BF5C-2DB91EADE2B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BDAE2A9-45E9-3C73-8B57-F95763D2931D}"/>
                        </a:ext>
                      </a:extLst>
                    </p:cNvPr>
                    <p:cNvSpPr txBox="1"/>
                    <p:nvPr/>
                  </p:nvSpPr>
                  <p:spPr>
                    <a:xfrm>
                      <a:off x="1402313" y="6208198"/>
                      <a:ext cx="1232287" cy="282256"/>
                    </a:xfrm>
                    <a:prstGeom prst="rect">
                      <a:avLst/>
                    </a:prstGeom>
                    <a:noFill/>
                  </p:spPr>
                  <p:txBody>
                    <a:bodyPr wrap="none" rtlCol="0">
                      <a:spAutoFit/>
                    </a:bodyPr>
                    <a:lstStyle/>
                    <a:p>
                      <a:r>
                        <a:rPr lang="en-US" sz="900" dirty="0"/>
                        <a:t>Web server 2</a:t>
                      </a:r>
                    </a:p>
                  </p:txBody>
                </p:sp>
              </p:grpSp>
              <p:cxnSp>
                <p:nvCxnSpPr>
                  <p:cNvPr id="51" name="Straight Arrow Connector 50">
                    <a:extLst>
                      <a:ext uri="{FF2B5EF4-FFF2-40B4-BE49-F238E27FC236}">
                        <a16:creationId xmlns:a16="http://schemas.microsoft.com/office/drawing/2014/main" id="{4DF2E7B0-5972-9466-7AFB-8AED55DF9BF1}"/>
                      </a:ext>
                    </a:extLst>
                  </p:cNvPr>
                  <p:cNvCxnSpPr>
                    <a:cxnSpLocks/>
                    <a:endCxn id="20" idx="0"/>
                  </p:cNvCxnSpPr>
                  <p:nvPr/>
                </p:nvCxnSpPr>
                <p:spPr>
                  <a:xfrm flipH="1">
                    <a:off x="6350693" y="2687384"/>
                    <a:ext cx="885436" cy="135835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8117365">
                    <a:off x="5595985" y="3149226"/>
                    <a:ext cx="1712520" cy="276999"/>
                  </a:xfrm>
                  <a:prstGeom prst="rect">
                    <a:avLst/>
                  </a:prstGeom>
                  <a:noFill/>
                </p:spPr>
                <p:txBody>
                  <a:bodyPr wrap="none" rtlCol="0">
                    <a:spAutoFit/>
                  </a:bodyPr>
                  <a:lstStyle/>
                  <a:p>
                    <a:r>
                      <a:rPr lang="nb-NO" sz="1200" dirty="0"/>
                      <a:t>Private IP: 10.0.0.1</a:t>
                    </a:r>
                    <a:endParaRPr lang="en-US" sz="1200"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846238" y="2688416"/>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8063332" y="3230439"/>
                    <a:ext cx="1712520" cy="276999"/>
                  </a:xfrm>
                  <a:prstGeom prst="rect">
                    <a:avLst/>
                  </a:prstGeom>
                  <a:noFill/>
                </p:spPr>
                <p:txBody>
                  <a:bodyPr wrap="none" rtlCol="0">
                    <a:spAutoFit/>
                  </a:bodyPr>
                  <a:lstStyle/>
                  <a:p>
                    <a:r>
                      <a:rPr lang="nb-NO" sz="1200" dirty="0"/>
                      <a:t>Private IP: 10.0.0.2</a:t>
                    </a:r>
                    <a:endParaRPr lang="en-US" sz="1200" u="sng" dirty="0"/>
                  </a:p>
                </p:txBody>
              </p:sp>
            </p:grpSp>
            <p:sp>
              <p:nvSpPr>
                <p:cNvPr id="30" name="TextBox 29">
                  <a:extLst>
                    <a:ext uri="{FF2B5EF4-FFF2-40B4-BE49-F238E27FC236}">
                      <a16:creationId xmlns:a16="http://schemas.microsoft.com/office/drawing/2014/main" id="{84FDE765-2088-3BDF-1F34-5702D28915EC}"/>
                    </a:ext>
                  </a:extLst>
                </p:cNvPr>
                <p:cNvSpPr txBox="1"/>
                <p:nvPr/>
              </p:nvSpPr>
              <p:spPr>
                <a:xfrm>
                  <a:off x="6169644" y="5819464"/>
                  <a:ext cx="473206" cy="215444"/>
                </a:xfrm>
                <a:prstGeom prst="rect">
                  <a:avLst/>
                </a:prstGeom>
                <a:noFill/>
              </p:spPr>
              <p:txBody>
                <a:bodyPr wrap="none" rtlCol="0">
                  <a:spAutoFit/>
                </a:bodyPr>
                <a:lstStyle/>
                <a:p>
                  <a:r>
                    <a:rPr lang="nb-NO" dirty="0"/>
                    <a:t>OSLO</a:t>
                  </a:r>
                  <a:endParaRPr lang="en-US" dirty="0"/>
                </a:p>
              </p:txBody>
            </p:sp>
            <p:sp>
              <p:nvSpPr>
                <p:cNvPr id="68" name="TextBox 67">
                  <a:extLst>
                    <a:ext uri="{FF2B5EF4-FFF2-40B4-BE49-F238E27FC236}">
                      <a16:creationId xmlns:a16="http://schemas.microsoft.com/office/drawing/2014/main" id="{1F679DE6-37F9-D621-C47B-5DE445BC1484}"/>
                    </a:ext>
                  </a:extLst>
                </p:cNvPr>
                <p:cNvSpPr txBox="1"/>
                <p:nvPr/>
              </p:nvSpPr>
              <p:spPr>
                <a:xfrm>
                  <a:off x="9538845" y="5829596"/>
                  <a:ext cx="482824" cy="215444"/>
                </a:xfrm>
                <a:prstGeom prst="rect">
                  <a:avLst/>
                </a:prstGeom>
                <a:noFill/>
              </p:spPr>
              <p:txBody>
                <a:bodyPr wrap="none" rtlCol="0">
                  <a:spAutoFit/>
                </a:bodyPr>
                <a:lstStyle/>
                <a:p>
                  <a:r>
                    <a:rPr lang="nb-NO" dirty="0"/>
                    <a:t>Berlin</a:t>
                  </a:r>
                  <a:endParaRPr lang="en-US" dirty="0"/>
                </a:p>
              </p:txBody>
            </p:sp>
          </p:grpSp>
          <p:pic>
            <p:nvPicPr>
              <p:cNvPr id="49" name="Picture 2" descr="D365 Database Sync Solution - Connecting Software">
                <a:extLst>
                  <a:ext uri="{FF2B5EF4-FFF2-40B4-BE49-F238E27FC236}">
                    <a16:creationId xmlns:a16="http://schemas.microsoft.com/office/drawing/2014/main" id="{AF87C77C-BEC1-D9A9-3102-A73D8D2148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88805" y="5193861"/>
                <a:ext cx="1308799" cy="10568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D365 Database Sync Solution - Connecting Software">
                <a:extLst>
                  <a:ext uri="{FF2B5EF4-FFF2-40B4-BE49-F238E27FC236}">
                    <a16:creationId xmlns:a16="http://schemas.microsoft.com/office/drawing/2014/main" id="{C49877ED-1BBF-2673-BCEA-E69DFB3E89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32603" y="5172155"/>
                <a:ext cx="1308799" cy="1056884"/>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236AB4EC-602F-A87F-962A-27ECF8A224F3}"/>
                  </a:ext>
                </a:extLst>
              </p:cNvPr>
              <p:cNvCxnSpPr>
                <a:cxnSpLocks/>
                <a:stCxn id="20" idx="1"/>
              </p:cNvCxnSpPr>
              <p:nvPr/>
            </p:nvCxnSpPr>
            <p:spPr>
              <a:xfrm flipH="1">
                <a:off x="4178452" y="4847381"/>
                <a:ext cx="836012" cy="525588"/>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CFB7E02-0183-1314-6EFC-F75D9810758D}"/>
                  </a:ext>
                </a:extLst>
              </p:cNvPr>
              <p:cNvCxnSpPr>
                <a:cxnSpLocks/>
              </p:cNvCxnSpPr>
              <p:nvPr/>
            </p:nvCxnSpPr>
            <p:spPr>
              <a:xfrm flipH="1" flipV="1">
                <a:off x="10415221" y="4782509"/>
                <a:ext cx="853452" cy="38964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73209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3356992"/>
            <a:ext cx="10363200" cy="1362075"/>
          </a:xfrm>
        </p:spPr>
        <p:txBody>
          <a:bodyPr wrap="square" anchor="ctr">
            <a:normAutofit/>
          </a:bodyPr>
          <a:lstStyle/>
          <a:p>
            <a:pPr>
              <a:lnSpc>
                <a:spcPct val="150000"/>
              </a:lnSpc>
            </a:pPr>
            <a:r>
              <a:rPr lang="en-US" dirty="0"/>
              <a:t>P1: What about database failure…?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63084" y="1628800"/>
            <a:ext cx="10363200" cy="1500187"/>
          </a:xfrm>
        </p:spPr>
        <p:txBody>
          <a:bodyPr/>
          <a:lstStyle/>
          <a:p>
            <a:pPr>
              <a:lnSpc>
                <a:spcPct val="150000"/>
              </a:lnSpc>
            </a:pPr>
            <a:r>
              <a:rPr lang="en-US" dirty="0"/>
              <a:t>We solved server failure situation (By having multiple servers)</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32</a:t>
            </a:fld>
            <a:endParaRPr lang="sv-SE"/>
          </a:p>
        </p:txBody>
      </p:sp>
      <p:sp>
        <p:nvSpPr>
          <p:cNvPr id="7" name="Title 5">
            <a:extLst>
              <a:ext uri="{FF2B5EF4-FFF2-40B4-BE49-F238E27FC236}">
                <a16:creationId xmlns:a16="http://schemas.microsoft.com/office/drawing/2014/main" id="{2CAFAB41-CE52-FC1A-FE82-88FD5E729DDD}"/>
              </a:ext>
            </a:extLst>
          </p:cNvPr>
          <p:cNvSpPr txBox="1">
            <a:spLocks/>
          </p:cNvSpPr>
          <p:nvPr/>
        </p:nvSpPr>
        <p:spPr bwMode="auto">
          <a:xfrm>
            <a:off x="1838818" y="4729012"/>
            <a:ext cx="10363200" cy="1362075"/>
          </a:xfrm>
          <a:prstGeom prst="rect">
            <a:avLst/>
          </a:prstGeom>
          <a:noFill/>
          <a:ln w="9525">
            <a:noFill/>
            <a:miter lim="800000"/>
            <a:headEnd/>
            <a:tailEnd/>
          </a:ln>
        </p:spPr>
        <p:txBody>
          <a:bodyPr vert="horz" wrap="square" lIns="0" tIns="0" rIns="0" bIns="0" numCol="1" anchor="ctr" anchorCtr="0" compatLnSpc="1">
            <a:prstTxWarp prst="textNoShape">
              <a:avLst/>
            </a:prstTxWarp>
            <a:normAutofit fontScale="92500"/>
          </a:bodyPr>
          <a:lstStyle>
            <a:lvl1pPr algn="l" rtl="0" eaLnBrk="0" fontAlgn="base" hangingPunct="0">
              <a:lnSpc>
                <a:spcPct val="80000"/>
              </a:lnSpc>
              <a:spcBef>
                <a:spcPct val="0"/>
              </a:spcBef>
              <a:spcAft>
                <a:spcPct val="0"/>
              </a:spcAft>
              <a:defRPr sz="4000" b="1" cap="none">
                <a:solidFill>
                  <a:schemeClr val="bg1"/>
                </a:solidFill>
                <a:latin typeface="+mj-lt"/>
                <a:ea typeface="+mj-ea"/>
                <a:cs typeface="+mj-cs"/>
              </a:defRPr>
            </a:lvl1pPr>
            <a:lvl2pPr algn="l" rtl="0" eaLnBrk="0" fontAlgn="base" hangingPunct="0">
              <a:lnSpc>
                <a:spcPct val="80000"/>
              </a:lnSpc>
              <a:spcBef>
                <a:spcPct val="0"/>
              </a:spcBef>
              <a:spcAft>
                <a:spcPct val="0"/>
              </a:spcAft>
              <a:defRPr sz="2400">
                <a:solidFill>
                  <a:schemeClr val="bg1"/>
                </a:solidFill>
                <a:latin typeface="Verdana" pitchFamily="34" charset="0"/>
              </a:defRPr>
            </a:lvl2pPr>
            <a:lvl3pPr algn="l" rtl="0" eaLnBrk="0" fontAlgn="base" hangingPunct="0">
              <a:lnSpc>
                <a:spcPct val="80000"/>
              </a:lnSpc>
              <a:spcBef>
                <a:spcPct val="0"/>
              </a:spcBef>
              <a:spcAft>
                <a:spcPct val="0"/>
              </a:spcAft>
              <a:defRPr sz="2400">
                <a:solidFill>
                  <a:schemeClr val="bg1"/>
                </a:solidFill>
                <a:latin typeface="Verdana" pitchFamily="34" charset="0"/>
              </a:defRPr>
            </a:lvl3pPr>
            <a:lvl4pPr algn="l" rtl="0" eaLnBrk="0" fontAlgn="base" hangingPunct="0">
              <a:lnSpc>
                <a:spcPct val="80000"/>
              </a:lnSpc>
              <a:spcBef>
                <a:spcPct val="0"/>
              </a:spcBef>
              <a:spcAft>
                <a:spcPct val="0"/>
              </a:spcAft>
              <a:defRPr sz="2400">
                <a:solidFill>
                  <a:schemeClr val="bg1"/>
                </a:solidFill>
                <a:latin typeface="Verdana" pitchFamily="34" charset="0"/>
              </a:defRPr>
            </a:lvl4pPr>
            <a:lvl5pPr algn="l" rtl="0" eaLnBrk="0" fontAlgn="base" hangingPunct="0">
              <a:lnSpc>
                <a:spcPct val="80000"/>
              </a:lnSpc>
              <a:spcBef>
                <a:spcPct val="0"/>
              </a:spcBef>
              <a:spcAft>
                <a:spcPct val="0"/>
              </a:spcAft>
              <a:defRPr sz="2400">
                <a:solidFill>
                  <a:schemeClr val="bg1"/>
                </a:solidFill>
                <a:latin typeface="Verdana" pitchFamily="34" charset="0"/>
              </a:defRPr>
            </a:lvl5pPr>
            <a:lvl6pPr marL="457200" algn="l" rtl="0" fontAlgn="base">
              <a:lnSpc>
                <a:spcPct val="80000"/>
              </a:lnSpc>
              <a:spcBef>
                <a:spcPct val="0"/>
              </a:spcBef>
              <a:spcAft>
                <a:spcPct val="0"/>
              </a:spcAft>
              <a:defRPr sz="2400">
                <a:solidFill>
                  <a:schemeClr val="bg1"/>
                </a:solidFill>
                <a:latin typeface="Verdana" pitchFamily="34" charset="0"/>
              </a:defRPr>
            </a:lvl6pPr>
            <a:lvl7pPr marL="914400" algn="l" rtl="0" fontAlgn="base">
              <a:lnSpc>
                <a:spcPct val="80000"/>
              </a:lnSpc>
              <a:spcBef>
                <a:spcPct val="0"/>
              </a:spcBef>
              <a:spcAft>
                <a:spcPct val="0"/>
              </a:spcAft>
              <a:defRPr sz="2400">
                <a:solidFill>
                  <a:schemeClr val="bg1"/>
                </a:solidFill>
                <a:latin typeface="Verdana" pitchFamily="34" charset="0"/>
              </a:defRPr>
            </a:lvl7pPr>
            <a:lvl8pPr marL="1371600" algn="l" rtl="0" fontAlgn="base">
              <a:lnSpc>
                <a:spcPct val="80000"/>
              </a:lnSpc>
              <a:spcBef>
                <a:spcPct val="0"/>
              </a:spcBef>
              <a:spcAft>
                <a:spcPct val="0"/>
              </a:spcAft>
              <a:defRPr sz="2400">
                <a:solidFill>
                  <a:schemeClr val="bg1"/>
                </a:solidFill>
                <a:latin typeface="Verdana" pitchFamily="34" charset="0"/>
              </a:defRPr>
            </a:lvl8pPr>
            <a:lvl9pPr marL="1828800" algn="l" rtl="0" fontAlgn="base">
              <a:lnSpc>
                <a:spcPct val="80000"/>
              </a:lnSpc>
              <a:spcBef>
                <a:spcPct val="0"/>
              </a:spcBef>
              <a:spcAft>
                <a:spcPct val="0"/>
              </a:spcAft>
              <a:defRPr sz="2400">
                <a:solidFill>
                  <a:schemeClr val="bg1"/>
                </a:solidFill>
                <a:latin typeface="Verdana" pitchFamily="34" charset="0"/>
              </a:defRPr>
            </a:lvl9pPr>
          </a:lstStyle>
          <a:p>
            <a:pPr>
              <a:lnSpc>
                <a:spcPct val="150000"/>
              </a:lnSpc>
            </a:pPr>
            <a:r>
              <a:rPr lang="en-US" kern="0" dirty="0"/>
              <a:t>P2: What if database gets corrupted?</a:t>
            </a:r>
          </a:p>
        </p:txBody>
      </p:sp>
    </p:spTree>
    <p:extLst>
      <p:ext uri="{BB962C8B-B14F-4D97-AF65-F5344CB8AC3E}">
        <p14:creationId xmlns:p14="http://schemas.microsoft.com/office/powerpoint/2010/main" val="121558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C5D670-0991-F04A-09CD-FB69D52192A4}"/>
              </a:ext>
            </a:extLst>
          </p:cNvPr>
          <p:cNvSpPr>
            <a:spLocks noGrp="1"/>
          </p:cNvSpPr>
          <p:nvPr>
            <p:ph type="dt" sz="half" idx="10"/>
          </p:nvPr>
        </p:nvSpPr>
        <p:spPr/>
        <p:txBody>
          <a:bodyPr/>
          <a:lstStyle/>
          <a:p>
            <a:pPr>
              <a:defRPr/>
            </a:pPr>
            <a:fld id="{BA51222D-2E98-4104-96CC-EC797B1D3ED8}" type="datetime1">
              <a:rPr lang="da-DK" smtClean="0"/>
              <a:t>02-11-2022</a:t>
            </a:fld>
            <a:endParaRPr lang="da-DK"/>
          </a:p>
        </p:txBody>
      </p:sp>
      <p:sp>
        <p:nvSpPr>
          <p:cNvPr id="5" name="Slide Number Placeholder 4">
            <a:extLst>
              <a:ext uri="{FF2B5EF4-FFF2-40B4-BE49-F238E27FC236}">
                <a16:creationId xmlns:a16="http://schemas.microsoft.com/office/drawing/2014/main" id="{D40DF6DC-8E88-69A5-9B21-DBEBCCF1120A}"/>
              </a:ext>
            </a:extLst>
          </p:cNvPr>
          <p:cNvSpPr>
            <a:spLocks noGrp="1"/>
          </p:cNvSpPr>
          <p:nvPr>
            <p:ph type="sldNum" sz="quarter" idx="12"/>
          </p:nvPr>
        </p:nvSpPr>
        <p:spPr/>
        <p:txBody>
          <a:bodyPr/>
          <a:lstStyle/>
          <a:p>
            <a:pPr>
              <a:defRPr/>
            </a:pPr>
            <a:fld id="{224E8847-31D4-433B-973E-6B2BFC227031}" type="slidenum">
              <a:rPr lang="da-DK" smtClean="0"/>
              <a:pPr>
                <a:defRPr/>
              </a:pPr>
              <a:t>33</a:t>
            </a:fld>
            <a:endParaRPr lang="da-DK"/>
          </a:p>
        </p:txBody>
      </p:sp>
      <p:pic>
        <p:nvPicPr>
          <p:cNvPr id="15364" name="Picture 4" descr="Error establishing a connection to the WordPress database">
            <a:extLst>
              <a:ext uri="{FF2B5EF4-FFF2-40B4-BE49-F238E27FC236}">
                <a16:creationId xmlns:a16="http://schemas.microsoft.com/office/drawing/2014/main" id="{C3BAB1E9-856B-9998-9E1C-B33C9F1C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980728"/>
            <a:ext cx="8327968" cy="468448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ow to Fix the Error Establishing a Database Connection in WordPress |  TechieTurban">
            <a:extLst>
              <a:ext uri="{FF2B5EF4-FFF2-40B4-BE49-F238E27FC236}">
                <a16:creationId xmlns:a16="http://schemas.microsoft.com/office/drawing/2014/main" id="{00A83C51-CEFC-7000-7C0D-4DC1CB40B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3033588"/>
            <a:ext cx="6518920" cy="325946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F6B44C1-4870-AD7C-571A-3EE74CE74690}"/>
              </a:ext>
            </a:extLst>
          </p:cNvPr>
          <p:cNvGrpSpPr/>
          <p:nvPr/>
        </p:nvGrpSpPr>
        <p:grpSpPr>
          <a:xfrm>
            <a:off x="4275740" y="6121083"/>
            <a:ext cx="7413638" cy="338554"/>
            <a:chOff x="522931" y="2121156"/>
            <a:chExt cx="11522161" cy="338554"/>
          </a:xfrm>
        </p:grpSpPr>
        <p:sp>
          <p:nvSpPr>
            <p:cNvPr id="9" name="Oval 8">
              <a:extLst>
                <a:ext uri="{FF2B5EF4-FFF2-40B4-BE49-F238E27FC236}">
                  <a16:creationId xmlns:a16="http://schemas.microsoft.com/office/drawing/2014/main" id="{8EA91976-5797-5D36-6CC9-7DB8BAA0156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247B031-D373-B958-F733-450414D0538A}"/>
                </a:ext>
              </a:extLst>
            </p:cNvPr>
            <p:cNvGrpSpPr/>
            <p:nvPr/>
          </p:nvGrpSpPr>
          <p:grpSpPr>
            <a:xfrm>
              <a:off x="772412" y="2121156"/>
              <a:ext cx="11272680" cy="338554"/>
              <a:chOff x="628016" y="1484780"/>
              <a:chExt cx="11272680" cy="338554"/>
            </a:xfrm>
          </p:grpSpPr>
          <p:sp>
            <p:nvSpPr>
              <p:cNvPr id="11" name="TextBox 10">
                <a:extLst>
                  <a:ext uri="{FF2B5EF4-FFF2-40B4-BE49-F238E27FC236}">
                    <a16:creationId xmlns:a16="http://schemas.microsoft.com/office/drawing/2014/main" id="{413FC7B0-0785-06E6-2897-1328B9B1B28F}"/>
                  </a:ext>
                </a:extLst>
              </p:cNvPr>
              <p:cNvSpPr txBox="1"/>
              <p:nvPr/>
            </p:nvSpPr>
            <p:spPr>
              <a:xfrm>
                <a:off x="835824" y="1484780"/>
                <a:ext cx="11064872" cy="338554"/>
              </a:xfrm>
              <a:prstGeom prst="rect">
                <a:avLst/>
              </a:prstGeom>
              <a:noFill/>
            </p:spPr>
            <p:txBody>
              <a:bodyPr wrap="square" rtlCol="0">
                <a:spAutoFit/>
              </a:bodyPr>
              <a:lstStyle/>
              <a:p>
                <a:r>
                  <a:rPr lang="en-US" sz="1600" dirty="0"/>
                  <a:t>We solve these issues by a technique called </a:t>
                </a:r>
                <a:r>
                  <a:rPr lang="en-US" sz="1600" dirty="0">
                    <a:solidFill>
                      <a:srgbClr val="C00000"/>
                    </a:solidFill>
                  </a:rPr>
                  <a:t>database replication.</a:t>
                </a:r>
              </a:p>
            </p:txBody>
          </p:sp>
          <p:sp>
            <p:nvSpPr>
              <p:cNvPr id="12" name="Isosceles Triangle 11">
                <a:extLst>
                  <a:ext uri="{FF2B5EF4-FFF2-40B4-BE49-F238E27FC236}">
                    <a16:creationId xmlns:a16="http://schemas.microsoft.com/office/drawing/2014/main" id="{FBB3473C-D6F0-5758-1DEC-D329CE784B60}"/>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611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34</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Database Replication</a:t>
            </a:r>
          </a:p>
        </p:txBody>
      </p:sp>
      <p:grpSp>
        <p:nvGrpSpPr>
          <p:cNvPr id="44" name="Group 43">
            <a:extLst>
              <a:ext uri="{FF2B5EF4-FFF2-40B4-BE49-F238E27FC236}">
                <a16:creationId xmlns:a16="http://schemas.microsoft.com/office/drawing/2014/main" id="{01E6CCD6-98DD-3058-A41E-C96E6B6BF6C7}"/>
              </a:ext>
            </a:extLst>
          </p:cNvPr>
          <p:cNvGrpSpPr/>
          <p:nvPr/>
        </p:nvGrpSpPr>
        <p:grpSpPr>
          <a:xfrm>
            <a:off x="5345904" y="3185723"/>
            <a:ext cx="3185777" cy="2037063"/>
            <a:chOff x="562251" y="4523140"/>
            <a:chExt cx="2769864" cy="2002204"/>
          </a:xfrm>
        </p:grpSpPr>
        <p:sp>
          <p:nvSpPr>
            <p:cNvPr id="45" name="Rectangle: Rounded Corners 44">
              <a:extLst>
                <a:ext uri="{FF2B5EF4-FFF2-40B4-BE49-F238E27FC236}">
                  <a16:creationId xmlns:a16="http://schemas.microsoft.com/office/drawing/2014/main" id="{AF0F8493-152E-FC8A-A680-F7D43287705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 descr="Private Server GIFs - Get the best GIF on GIPHY">
              <a:extLst>
                <a:ext uri="{FF2B5EF4-FFF2-40B4-BE49-F238E27FC236}">
                  <a16:creationId xmlns:a16="http://schemas.microsoft.com/office/drawing/2014/main" id="{E61B23F9-696E-E67B-BF5C-2DB91EADE2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BDAE2A9-45E9-3C73-8B57-F95763D2931D}"/>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sp>
        <p:nvSpPr>
          <p:cNvPr id="57" name="TextBox 56">
            <a:extLst>
              <a:ext uri="{FF2B5EF4-FFF2-40B4-BE49-F238E27FC236}">
                <a16:creationId xmlns:a16="http://schemas.microsoft.com/office/drawing/2014/main" id="{67434AEA-EB37-64D0-6982-D8679B27FF0C}"/>
              </a:ext>
            </a:extLst>
          </p:cNvPr>
          <p:cNvSpPr txBox="1"/>
          <p:nvPr/>
        </p:nvSpPr>
        <p:spPr>
          <a:xfrm>
            <a:off x="277651" y="1163318"/>
            <a:ext cx="7925509"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Database replication means making copies of the original database. </a:t>
            </a:r>
          </a:p>
        </p:txBody>
      </p:sp>
      <p:pic>
        <p:nvPicPr>
          <p:cNvPr id="18434" name="Picture 2" descr="Cloning an Oracle Autonomous Database">
            <a:extLst>
              <a:ext uri="{FF2B5EF4-FFF2-40B4-BE49-F238E27FC236}">
                <a16:creationId xmlns:a16="http://schemas.microsoft.com/office/drawing/2014/main" id="{EDC80848-1E89-41BD-2A80-6202C56BF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592" y="2931759"/>
            <a:ext cx="5766461" cy="3245093"/>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544302BF-40D3-EF41-A0C5-D1CB64151CB0}"/>
              </a:ext>
            </a:extLst>
          </p:cNvPr>
          <p:cNvSpPr txBox="1"/>
          <p:nvPr/>
        </p:nvSpPr>
        <p:spPr>
          <a:xfrm>
            <a:off x="7622917" y="5762308"/>
            <a:ext cx="551754" cy="215444"/>
          </a:xfrm>
          <a:prstGeom prst="rect">
            <a:avLst/>
          </a:prstGeom>
          <a:noFill/>
        </p:spPr>
        <p:txBody>
          <a:bodyPr wrap="none" rtlCol="0">
            <a:spAutoFit/>
          </a:bodyPr>
          <a:lstStyle/>
          <a:p>
            <a:r>
              <a:rPr lang="nb-NO" b="1" dirty="0"/>
              <a:t>SLAVE</a:t>
            </a:r>
            <a:endParaRPr lang="en-US" b="1" dirty="0"/>
          </a:p>
        </p:txBody>
      </p:sp>
      <p:sp>
        <p:nvSpPr>
          <p:cNvPr id="17" name="Rectangle 16">
            <a:extLst>
              <a:ext uri="{FF2B5EF4-FFF2-40B4-BE49-F238E27FC236}">
                <a16:creationId xmlns:a16="http://schemas.microsoft.com/office/drawing/2014/main" id="{89EB05FC-5927-1595-556D-AEE440836011}"/>
              </a:ext>
            </a:extLst>
          </p:cNvPr>
          <p:cNvSpPr/>
          <p:nvPr/>
        </p:nvSpPr>
        <p:spPr>
          <a:xfrm>
            <a:off x="5159896" y="5522653"/>
            <a:ext cx="1512168" cy="282611"/>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3A01051-2EEF-7357-DB75-F7F97F7B2F41}"/>
              </a:ext>
            </a:extLst>
          </p:cNvPr>
          <p:cNvSpPr/>
          <p:nvPr/>
        </p:nvSpPr>
        <p:spPr>
          <a:xfrm>
            <a:off x="7284368" y="5610549"/>
            <a:ext cx="1835968" cy="410739"/>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151E8789-5788-4F6A-4266-59EB2B0E2B9F}"/>
              </a:ext>
            </a:extLst>
          </p:cNvPr>
          <p:cNvGrpSpPr/>
          <p:nvPr/>
        </p:nvGrpSpPr>
        <p:grpSpPr>
          <a:xfrm>
            <a:off x="1953225" y="2399324"/>
            <a:ext cx="7925509" cy="3748840"/>
            <a:chOff x="1953225" y="2399324"/>
            <a:chExt cx="7925509" cy="3748840"/>
          </a:xfrm>
        </p:grpSpPr>
        <p:sp>
          <p:nvSpPr>
            <p:cNvPr id="90" name="TextBox 89">
              <a:extLst>
                <a:ext uri="{FF2B5EF4-FFF2-40B4-BE49-F238E27FC236}">
                  <a16:creationId xmlns:a16="http://schemas.microsoft.com/office/drawing/2014/main" id="{42261FBE-503F-AF54-AD40-629149399D76}"/>
                </a:ext>
              </a:extLst>
            </p:cNvPr>
            <p:cNvSpPr txBox="1"/>
            <p:nvPr/>
          </p:nvSpPr>
          <p:spPr>
            <a:xfrm>
              <a:off x="1953225" y="2399324"/>
              <a:ext cx="7925509"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The database copy is called </a:t>
              </a:r>
              <a:r>
                <a:rPr lang="en-US" sz="1600" b="1" dirty="0">
                  <a:solidFill>
                    <a:schemeClr val="tx2"/>
                  </a:solidFill>
                </a:rPr>
                <a:t>slave</a:t>
              </a:r>
              <a:r>
                <a:rPr lang="en-US" sz="1600" dirty="0"/>
                <a:t>. </a:t>
              </a:r>
            </a:p>
          </p:txBody>
        </p:sp>
        <p:sp>
          <p:nvSpPr>
            <p:cNvPr id="94" name="TextBox 93">
              <a:extLst>
                <a:ext uri="{FF2B5EF4-FFF2-40B4-BE49-F238E27FC236}">
                  <a16:creationId xmlns:a16="http://schemas.microsoft.com/office/drawing/2014/main" id="{E23F8FDE-0910-B67A-AE0A-A6B96E79AB1A}"/>
                </a:ext>
              </a:extLst>
            </p:cNvPr>
            <p:cNvSpPr txBox="1"/>
            <p:nvPr/>
          </p:nvSpPr>
          <p:spPr>
            <a:xfrm>
              <a:off x="7644929" y="5871165"/>
              <a:ext cx="1032655" cy="276999"/>
            </a:xfrm>
            <a:prstGeom prst="rect">
              <a:avLst/>
            </a:prstGeom>
            <a:noFill/>
          </p:spPr>
          <p:txBody>
            <a:bodyPr wrap="none" rtlCol="0">
              <a:spAutoFit/>
            </a:bodyPr>
            <a:lstStyle/>
            <a:p>
              <a:r>
                <a:rPr lang="nb-NO" sz="1200" b="1" dirty="0">
                  <a:solidFill>
                    <a:srgbClr val="F3A237"/>
                  </a:solidFill>
                </a:rPr>
                <a:t>SLAVE</a:t>
              </a:r>
              <a:r>
                <a:rPr lang="nb-NO" sz="1200" b="1" dirty="0"/>
                <a:t> DB</a:t>
              </a:r>
              <a:endParaRPr lang="en-US" sz="1200" b="1" dirty="0"/>
            </a:p>
          </p:txBody>
        </p:sp>
      </p:grpSp>
      <p:grpSp>
        <p:nvGrpSpPr>
          <p:cNvPr id="18" name="Group 17">
            <a:extLst>
              <a:ext uri="{FF2B5EF4-FFF2-40B4-BE49-F238E27FC236}">
                <a16:creationId xmlns:a16="http://schemas.microsoft.com/office/drawing/2014/main" id="{77CE53D2-56E4-717A-975C-9CDF68E53FC9}"/>
              </a:ext>
            </a:extLst>
          </p:cNvPr>
          <p:cNvGrpSpPr/>
          <p:nvPr/>
        </p:nvGrpSpPr>
        <p:grpSpPr>
          <a:xfrm>
            <a:off x="1055440" y="1762488"/>
            <a:ext cx="7925509" cy="4191929"/>
            <a:chOff x="1055440" y="1762488"/>
            <a:chExt cx="7925509" cy="4191929"/>
          </a:xfrm>
        </p:grpSpPr>
        <p:sp>
          <p:nvSpPr>
            <p:cNvPr id="89" name="TextBox 88">
              <a:extLst>
                <a:ext uri="{FF2B5EF4-FFF2-40B4-BE49-F238E27FC236}">
                  <a16:creationId xmlns:a16="http://schemas.microsoft.com/office/drawing/2014/main" id="{370FA1CF-3BB5-0EE6-1427-C6F9B61C4136}"/>
                </a:ext>
              </a:extLst>
            </p:cNvPr>
            <p:cNvSpPr txBox="1"/>
            <p:nvPr/>
          </p:nvSpPr>
          <p:spPr>
            <a:xfrm>
              <a:off x="1055440" y="1762488"/>
              <a:ext cx="7925509"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The original database is called </a:t>
              </a:r>
              <a:r>
                <a:rPr lang="en-US" sz="1600" b="1" dirty="0">
                  <a:solidFill>
                    <a:schemeClr val="tx2"/>
                  </a:solidFill>
                </a:rPr>
                <a:t>master</a:t>
              </a:r>
              <a:r>
                <a:rPr lang="en-US" sz="1600" dirty="0"/>
                <a:t>. </a:t>
              </a:r>
            </a:p>
          </p:txBody>
        </p:sp>
        <p:sp>
          <p:nvSpPr>
            <p:cNvPr id="95" name="TextBox 94">
              <a:extLst>
                <a:ext uri="{FF2B5EF4-FFF2-40B4-BE49-F238E27FC236}">
                  <a16:creationId xmlns:a16="http://schemas.microsoft.com/office/drawing/2014/main" id="{E805875C-957F-FAF1-5110-8CDA868EC8C2}"/>
                </a:ext>
              </a:extLst>
            </p:cNvPr>
            <p:cNvSpPr txBox="1"/>
            <p:nvPr/>
          </p:nvSpPr>
          <p:spPr>
            <a:xfrm>
              <a:off x="5429234" y="5677418"/>
              <a:ext cx="1188146" cy="276999"/>
            </a:xfrm>
            <a:prstGeom prst="rect">
              <a:avLst/>
            </a:prstGeom>
            <a:noFill/>
          </p:spPr>
          <p:txBody>
            <a:bodyPr wrap="none" rtlCol="0">
              <a:spAutoFit/>
            </a:bodyPr>
            <a:lstStyle/>
            <a:p>
              <a:r>
                <a:rPr lang="nb-NO" sz="1200" b="1" dirty="0">
                  <a:solidFill>
                    <a:schemeClr val="tx2"/>
                  </a:solidFill>
                </a:rPr>
                <a:t>MASTER</a:t>
              </a:r>
              <a:r>
                <a:rPr lang="nb-NO" sz="1200" b="1" dirty="0"/>
                <a:t> DB</a:t>
              </a:r>
              <a:endParaRPr lang="en-US" sz="1200" b="1" dirty="0"/>
            </a:p>
          </p:txBody>
        </p:sp>
      </p:grpSp>
    </p:spTree>
    <p:extLst>
      <p:ext uri="{BB962C8B-B14F-4D97-AF65-F5344CB8AC3E}">
        <p14:creationId xmlns:p14="http://schemas.microsoft.com/office/powerpoint/2010/main" val="418423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35</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Database Replication – Master and Slave </a:t>
            </a:r>
          </a:p>
        </p:txBody>
      </p:sp>
      <p:grpSp>
        <p:nvGrpSpPr>
          <p:cNvPr id="24" name="Group 23">
            <a:extLst>
              <a:ext uri="{FF2B5EF4-FFF2-40B4-BE49-F238E27FC236}">
                <a16:creationId xmlns:a16="http://schemas.microsoft.com/office/drawing/2014/main" id="{93195BFE-5EC7-5D57-0209-6C5A61A7DEBD}"/>
              </a:ext>
            </a:extLst>
          </p:cNvPr>
          <p:cNvGrpSpPr/>
          <p:nvPr/>
        </p:nvGrpSpPr>
        <p:grpSpPr>
          <a:xfrm>
            <a:off x="384078" y="1268760"/>
            <a:ext cx="3185777" cy="2037063"/>
            <a:chOff x="562251" y="4523140"/>
            <a:chExt cx="2769864" cy="2002204"/>
          </a:xfrm>
        </p:grpSpPr>
        <p:sp>
          <p:nvSpPr>
            <p:cNvPr id="25" name="Rectangle: Rounded Corners 24">
              <a:extLst>
                <a:ext uri="{FF2B5EF4-FFF2-40B4-BE49-F238E27FC236}">
                  <a16:creationId xmlns:a16="http://schemas.microsoft.com/office/drawing/2014/main" id="{DED85D91-3C9A-5837-87AB-E1963D0FC68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Private Server GIFs - Get the best GIF on GIPHY">
              <a:extLst>
                <a:ext uri="{FF2B5EF4-FFF2-40B4-BE49-F238E27FC236}">
                  <a16:creationId xmlns:a16="http://schemas.microsoft.com/office/drawing/2014/main" id="{0425B69A-0BCE-B595-18CE-2CE7F8E1AF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071FB89-7B69-D644-9608-151EC936685E}"/>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grpSp>
        <p:nvGrpSpPr>
          <p:cNvPr id="8" name="Group 7">
            <a:extLst>
              <a:ext uri="{FF2B5EF4-FFF2-40B4-BE49-F238E27FC236}">
                <a16:creationId xmlns:a16="http://schemas.microsoft.com/office/drawing/2014/main" id="{53BCC673-EB2A-9558-24AD-9AC050BDA01A}"/>
              </a:ext>
            </a:extLst>
          </p:cNvPr>
          <p:cNvGrpSpPr/>
          <p:nvPr/>
        </p:nvGrpSpPr>
        <p:grpSpPr>
          <a:xfrm>
            <a:off x="6372308" y="1268760"/>
            <a:ext cx="1932149" cy="1948046"/>
            <a:chOff x="530188" y="4173714"/>
            <a:chExt cx="1932149" cy="1948046"/>
          </a:xfrm>
        </p:grpSpPr>
        <p:pic>
          <p:nvPicPr>
            <p:cNvPr id="19460" name="Picture 4" descr="D365 Database Sync Solution - Connecting Software">
              <a:extLst>
                <a:ext uri="{FF2B5EF4-FFF2-40B4-BE49-F238E27FC236}">
                  <a16:creationId xmlns:a16="http://schemas.microsoft.com/office/drawing/2014/main" id="{F0C088E8-7417-8307-0230-E8A8D278DE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aptain female with solid fill">
              <a:extLst>
                <a:ext uri="{FF2B5EF4-FFF2-40B4-BE49-F238E27FC236}">
                  <a16:creationId xmlns:a16="http://schemas.microsoft.com/office/drawing/2014/main" id="{7A7A17AA-7CA1-905A-1F62-AF18A2084C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3485" y="5575593"/>
              <a:ext cx="488100" cy="488100"/>
            </a:xfrm>
            <a:prstGeom prst="rect">
              <a:avLst/>
            </a:prstGeom>
          </p:spPr>
        </p:pic>
      </p:grpSp>
      <p:sp>
        <p:nvSpPr>
          <p:cNvPr id="31" name="TextBox 30">
            <a:extLst>
              <a:ext uri="{FF2B5EF4-FFF2-40B4-BE49-F238E27FC236}">
                <a16:creationId xmlns:a16="http://schemas.microsoft.com/office/drawing/2014/main" id="{7AB1E9C8-7A80-4045-99A7-89D6480BDF94}"/>
              </a:ext>
            </a:extLst>
          </p:cNvPr>
          <p:cNvSpPr txBox="1"/>
          <p:nvPr/>
        </p:nvSpPr>
        <p:spPr>
          <a:xfrm rot="5400000">
            <a:off x="7851890" y="1903036"/>
            <a:ext cx="1217000" cy="307777"/>
          </a:xfrm>
          <a:prstGeom prst="rect">
            <a:avLst/>
          </a:prstGeom>
          <a:noFill/>
        </p:spPr>
        <p:txBody>
          <a:bodyPr wrap="none" rtlCol="0">
            <a:spAutoFit/>
          </a:bodyPr>
          <a:lstStyle/>
          <a:p>
            <a:r>
              <a:rPr lang="en-US" sz="1400" b="1" dirty="0">
                <a:solidFill>
                  <a:schemeClr val="tx2">
                    <a:lumMod val="75000"/>
                  </a:schemeClr>
                </a:solidFill>
              </a:rPr>
              <a:t>Master DB</a:t>
            </a:r>
          </a:p>
        </p:txBody>
      </p:sp>
      <p:grpSp>
        <p:nvGrpSpPr>
          <p:cNvPr id="64537" name="Group 64536">
            <a:extLst>
              <a:ext uri="{FF2B5EF4-FFF2-40B4-BE49-F238E27FC236}">
                <a16:creationId xmlns:a16="http://schemas.microsoft.com/office/drawing/2014/main" id="{397D18CF-3009-E813-75BE-C83C15D69E2E}"/>
              </a:ext>
            </a:extLst>
          </p:cNvPr>
          <p:cNvGrpSpPr/>
          <p:nvPr/>
        </p:nvGrpSpPr>
        <p:grpSpPr>
          <a:xfrm>
            <a:off x="3569855" y="1460272"/>
            <a:ext cx="2723641" cy="240536"/>
            <a:chOff x="3569855" y="1460272"/>
            <a:chExt cx="2723641" cy="240536"/>
          </a:xfrm>
        </p:grpSpPr>
        <p:cxnSp>
          <p:nvCxnSpPr>
            <p:cNvPr id="11" name="Straight Arrow Connector 10">
              <a:extLst>
                <a:ext uri="{FF2B5EF4-FFF2-40B4-BE49-F238E27FC236}">
                  <a16:creationId xmlns:a16="http://schemas.microsoft.com/office/drawing/2014/main" id="{A513952F-220D-7065-3108-FC19C3E70571}"/>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94CCA3A-B648-B303-286A-38F40A5559A7}"/>
                </a:ext>
              </a:extLst>
            </p:cNvPr>
            <p:cNvSpPr txBox="1"/>
            <p:nvPr/>
          </p:nvSpPr>
          <p:spPr>
            <a:xfrm>
              <a:off x="4312813" y="1460272"/>
              <a:ext cx="1616148" cy="215444"/>
            </a:xfrm>
            <a:prstGeom prst="rect">
              <a:avLst/>
            </a:prstGeom>
            <a:noFill/>
          </p:spPr>
          <p:txBody>
            <a:bodyPr wrap="none" rtlCol="0">
              <a:spAutoFit/>
            </a:bodyPr>
            <a:lstStyle/>
            <a:p>
              <a:r>
                <a:rPr lang="nb-NO" b="1" dirty="0">
                  <a:solidFill>
                    <a:schemeClr val="tx2">
                      <a:lumMod val="75000"/>
                    </a:schemeClr>
                  </a:solidFill>
                </a:rPr>
                <a:t>WRITE/UPDATE/DELETE</a:t>
              </a:r>
              <a:endParaRPr lang="en-US" b="1" dirty="0">
                <a:solidFill>
                  <a:schemeClr val="tx2">
                    <a:lumMod val="75000"/>
                  </a:schemeClr>
                </a:solidFill>
              </a:endParaRPr>
            </a:p>
          </p:txBody>
        </p:sp>
      </p:grpSp>
      <p:grpSp>
        <p:nvGrpSpPr>
          <p:cNvPr id="64535" name="Group 64534">
            <a:extLst>
              <a:ext uri="{FF2B5EF4-FFF2-40B4-BE49-F238E27FC236}">
                <a16:creationId xmlns:a16="http://schemas.microsoft.com/office/drawing/2014/main" id="{33144E95-DE1F-A12A-E342-0597EB208521}"/>
              </a:ext>
            </a:extLst>
          </p:cNvPr>
          <p:cNvGrpSpPr/>
          <p:nvPr/>
        </p:nvGrpSpPr>
        <p:grpSpPr>
          <a:xfrm>
            <a:off x="7014154" y="3216806"/>
            <a:ext cx="1269617" cy="1974564"/>
            <a:chOff x="7014154" y="3216806"/>
            <a:chExt cx="1269617" cy="1974564"/>
          </a:xfrm>
        </p:grpSpPr>
        <p:grpSp>
          <p:nvGrpSpPr>
            <p:cNvPr id="43" name="Group 42">
              <a:extLst>
                <a:ext uri="{FF2B5EF4-FFF2-40B4-BE49-F238E27FC236}">
                  <a16:creationId xmlns:a16="http://schemas.microsoft.com/office/drawing/2014/main" id="{9F8CDFE0-84F2-EDE0-EC40-30A13C273A4A}"/>
                </a:ext>
              </a:extLst>
            </p:cNvPr>
            <p:cNvGrpSpPr/>
            <p:nvPr/>
          </p:nvGrpSpPr>
          <p:grpSpPr>
            <a:xfrm>
              <a:off x="7014154" y="4060675"/>
              <a:ext cx="1269617" cy="1130695"/>
              <a:chOff x="191211" y="4173714"/>
              <a:chExt cx="2271126" cy="2022618"/>
            </a:xfrm>
          </p:grpSpPr>
          <p:pic>
            <p:nvPicPr>
              <p:cNvPr id="50" name="Picture 4" descr="D365 Database Sync Solution - Connecting Software">
                <a:extLst>
                  <a:ext uri="{FF2B5EF4-FFF2-40B4-BE49-F238E27FC236}">
                    <a16:creationId xmlns:a16="http://schemas.microsoft.com/office/drawing/2014/main" id="{2CF9F20A-B541-0749-C7D4-10F730D65B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01ECC61-D330-3758-E7C0-54A91A1044A5}"/>
                  </a:ext>
                </a:extLst>
              </p:cNvPr>
              <p:cNvSpPr txBox="1"/>
              <p:nvPr/>
            </p:nvSpPr>
            <p:spPr>
              <a:xfrm rot="5400000">
                <a:off x="-403221" y="5161452"/>
                <a:ext cx="1629312" cy="440447"/>
              </a:xfrm>
              <a:prstGeom prst="rect">
                <a:avLst/>
              </a:prstGeom>
              <a:noFill/>
            </p:spPr>
            <p:txBody>
              <a:bodyPr wrap="none" rtlCol="0">
                <a:spAutoFit/>
              </a:bodyPr>
              <a:lstStyle/>
              <a:p>
                <a:r>
                  <a:rPr lang="en-US" sz="1000" b="1" dirty="0">
                    <a:solidFill>
                      <a:schemeClr val="tx2">
                        <a:lumMod val="75000"/>
                      </a:schemeClr>
                    </a:solidFill>
                  </a:rPr>
                  <a:t>Slave DB1</a:t>
                </a:r>
              </a:p>
            </p:txBody>
          </p:sp>
        </p:grpSp>
        <p:cxnSp>
          <p:nvCxnSpPr>
            <p:cNvPr id="63" name="Straight Arrow Connector 62">
              <a:extLst>
                <a:ext uri="{FF2B5EF4-FFF2-40B4-BE49-F238E27FC236}">
                  <a16:creationId xmlns:a16="http://schemas.microsoft.com/office/drawing/2014/main" id="{B958BA92-6AC6-44F6-2B41-D59B976E781D}"/>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E20209F-BA0F-AD12-2BBA-7FF5019DB115}"/>
                </a:ext>
              </a:extLst>
            </p:cNvPr>
            <p:cNvSpPr txBox="1"/>
            <p:nvPr/>
          </p:nvSpPr>
          <p:spPr>
            <a:xfrm rot="5400000">
              <a:off x="7649651" y="3657296"/>
              <a:ext cx="1031051" cy="215444"/>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4539" name="Group 64538">
            <a:extLst>
              <a:ext uri="{FF2B5EF4-FFF2-40B4-BE49-F238E27FC236}">
                <a16:creationId xmlns:a16="http://schemas.microsoft.com/office/drawing/2014/main" id="{76993657-4651-595D-CDCA-B9CA066E0A63}"/>
              </a:ext>
            </a:extLst>
          </p:cNvPr>
          <p:cNvGrpSpPr/>
          <p:nvPr/>
        </p:nvGrpSpPr>
        <p:grpSpPr>
          <a:xfrm>
            <a:off x="3276720" y="3655577"/>
            <a:ext cx="4569199" cy="1609734"/>
            <a:chOff x="3276720" y="3655577"/>
            <a:chExt cx="4569199" cy="1609734"/>
          </a:xfrm>
        </p:grpSpPr>
        <p:cxnSp>
          <p:nvCxnSpPr>
            <p:cNvPr id="55" name="Straight Arrow Connector 54">
              <a:extLst>
                <a:ext uri="{FF2B5EF4-FFF2-40B4-BE49-F238E27FC236}">
                  <a16:creationId xmlns:a16="http://schemas.microsoft.com/office/drawing/2014/main" id="{8819411D-E306-B27F-BF4F-9C8E322B433C}"/>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5277E1-7FCA-7AED-62E5-82E257E157A7}"/>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536" name="Group 64535">
              <a:extLst>
                <a:ext uri="{FF2B5EF4-FFF2-40B4-BE49-F238E27FC236}">
                  <a16:creationId xmlns:a16="http://schemas.microsoft.com/office/drawing/2014/main" id="{AADEBF21-AC4A-3F6B-682C-DD25115727F9}"/>
                </a:ext>
              </a:extLst>
            </p:cNvPr>
            <p:cNvGrpSpPr/>
            <p:nvPr/>
          </p:nvGrpSpPr>
          <p:grpSpPr>
            <a:xfrm>
              <a:off x="3276720" y="3655577"/>
              <a:ext cx="4569199" cy="1609734"/>
              <a:chOff x="3276720" y="3655577"/>
              <a:chExt cx="4569199" cy="1609734"/>
            </a:xfrm>
          </p:grpSpPr>
          <p:grpSp>
            <p:nvGrpSpPr>
              <p:cNvPr id="33" name="Group 32">
                <a:extLst>
                  <a:ext uri="{FF2B5EF4-FFF2-40B4-BE49-F238E27FC236}">
                    <a16:creationId xmlns:a16="http://schemas.microsoft.com/office/drawing/2014/main" id="{F4F0E7AA-F74C-61B3-3648-E01D35526F6F}"/>
                  </a:ext>
                </a:extLst>
              </p:cNvPr>
              <p:cNvGrpSpPr/>
              <p:nvPr/>
            </p:nvGrpSpPr>
            <p:grpSpPr>
              <a:xfrm>
                <a:off x="3276720" y="4115945"/>
                <a:ext cx="1390029" cy="1149366"/>
                <a:chOff x="-24184" y="4173714"/>
                <a:chExt cx="2486521" cy="2056018"/>
              </a:xfrm>
            </p:grpSpPr>
            <p:pic>
              <p:nvPicPr>
                <p:cNvPr id="36" name="Picture 4" descr="D365 Database Sync Solution - Connecting Software">
                  <a:extLst>
                    <a:ext uri="{FF2B5EF4-FFF2-40B4-BE49-F238E27FC236}">
                      <a16:creationId xmlns:a16="http://schemas.microsoft.com/office/drawing/2014/main" id="{00CE5D83-73E4-6724-12D5-1E7610A9CD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8EDCEA-CBEB-4866-8D77-4A5CA630C769}"/>
                    </a:ext>
                  </a:extLst>
                </p:cNvPr>
                <p:cNvSpPr txBox="1"/>
                <p:nvPr/>
              </p:nvSpPr>
              <p:spPr>
                <a:xfrm rot="5400000">
                  <a:off x="-570730" y="5270269"/>
                  <a:ext cx="1506009" cy="412918"/>
                </a:xfrm>
                <a:prstGeom prst="rect">
                  <a:avLst/>
                </a:prstGeom>
                <a:noFill/>
              </p:spPr>
              <p:txBody>
                <a:bodyPr wrap="none" rtlCol="0">
                  <a:spAutoFit/>
                </a:bodyPr>
                <a:lstStyle/>
                <a:p>
                  <a:r>
                    <a:rPr lang="en-US" sz="900" b="1" dirty="0">
                      <a:solidFill>
                        <a:schemeClr val="tx2">
                          <a:lumMod val="75000"/>
                        </a:schemeClr>
                      </a:solidFill>
                    </a:rPr>
                    <a:t>Slave DB3</a:t>
                  </a:r>
                </a:p>
              </p:txBody>
            </p:sp>
          </p:grpSp>
          <p:grpSp>
            <p:nvGrpSpPr>
              <p:cNvPr id="38" name="Group 37">
                <a:extLst>
                  <a:ext uri="{FF2B5EF4-FFF2-40B4-BE49-F238E27FC236}">
                    <a16:creationId xmlns:a16="http://schemas.microsoft.com/office/drawing/2014/main" id="{7F482B95-E5AD-673F-3F06-9894A7BFAA07}"/>
                  </a:ext>
                </a:extLst>
              </p:cNvPr>
              <p:cNvGrpSpPr/>
              <p:nvPr/>
            </p:nvGrpSpPr>
            <p:grpSpPr>
              <a:xfrm>
                <a:off x="5131526" y="4138389"/>
                <a:ext cx="1271648" cy="1077424"/>
                <a:chOff x="108366" y="4173714"/>
                <a:chExt cx="2353971" cy="1994438"/>
              </a:xfrm>
            </p:grpSpPr>
            <p:pic>
              <p:nvPicPr>
                <p:cNvPr id="41" name="Picture 4" descr="D365 Database Sync Solution - Connecting Software">
                  <a:extLst>
                    <a:ext uri="{FF2B5EF4-FFF2-40B4-BE49-F238E27FC236}">
                      <a16:creationId xmlns:a16="http://schemas.microsoft.com/office/drawing/2014/main" id="{9E96EAB7-8C00-11CD-1C13-1FA1F06BBE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EA3D7BF6-27A8-6696-65F8-64A6BFEDD54C}"/>
                    </a:ext>
                  </a:extLst>
                </p:cNvPr>
                <p:cNvSpPr txBox="1"/>
                <p:nvPr/>
              </p:nvSpPr>
              <p:spPr>
                <a:xfrm rot="5400000">
                  <a:off x="-506766" y="5097236"/>
                  <a:ext cx="1686048" cy="455784"/>
                </a:xfrm>
                <a:prstGeom prst="rect">
                  <a:avLst/>
                </a:prstGeom>
                <a:noFill/>
              </p:spPr>
              <p:txBody>
                <a:bodyPr wrap="none" rtlCol="0">
                  <a:spAutoFit/>
                </a:bodyPr>
                <a:lstStyle/>
                <a:p>
                  <a:r>
                    <a:rPr lang="en-US" sz="1000" b="1" dirty="0">
                      <a:solidFill>
                        <a:schemeClr val="tx2">
                          <a:lumMod val="75000"/>
                        </a:schemeClr>
                      </a:solidFill>
                    </a:rPr>
                    <a:t>Slave DB2</a:t>
                  </a:r>
                </a:p>
              </p:txBody>
            </p:sp>
          </p:grpSp>
          <p:cxnSp>
            <p:nvCxnSpPr>
              <p:cNvPr id="59" name="Straight Arrow Connector 58">
                <a:extLst>
                  <a:ext uri="{FF2B5EF4-FFF2-40B4-BE49-F238E27FC236}">
                    <a16:creationId xmlns:a16="http://schemas.microsoft.com/office/drawing/2014/main" id="{2AF35206-0288-04C3-3B6C-24FAA2D6C408}"/>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729BA85-A09F-B2A3-6F73-C691044F3373}"/>
                  </a:ext>
                </a:extLst>
              </p:cNvPr>
              <p:cNvSpPr txBox="1"/>
              <p:nvPr/>
            </p:nvSpPr>
            <p:spPr>
              <a:xfrm>
                <a:off x="5897836" y="3655577"/>
                <a:ext cx="1031051" cy="215444"/>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4538" name="Group 64537">
            <a:extLst>
              <a:ext uri="{FF2B5EF4-FFF2-40B4-BE49-F238E27FC236}">
                <a16:creationId xmlns:a16="http://schemas.microsoft.com/office/drawing/2014/main" id="{C272D15E-242B-8451-F2E5-6C3C8ADB303E}"/>
              </a:ext>
            </a:extLst>
          </p:cNvPr>
          <p:cNvGrpSpPr/>
          <p:nvPr/>
        </p:nvGrpSpPr>
        <p:grpSpPr>
          <a:xfrm>
            <a:off x="1478898" y="3305822"/>
            <a:ext cx="6953395" cy="2427434"/>
            <a:chOff x="1478898" y="3305822"/>
            <a:chExt cx="6953395" cy="2427434"/>
          </a:xfrm>
        </p:grpSpPr>
        <p:cxnSp>
          <p:nvCxnSpPr>
            <p:cNvPr id="64526" name="Connector: Elbow 64525">
              <a:extLst>
                <a:ext uri="{FF2B5EF4-FFF2-40B4-BE49-F238E27FC236}">
                  <a16:creationId xmlns:a16="http://schemas.microsoft.com/office/drawing/2014/main" id="{6C23C368-5B38-D310-62E8-2EFDF843DE8D}"/>
                </a:ext>
              </a:extLst>
            </p:cNvPr>
            <p:cNvCxnSpPr>
              <a:stCxn id="25" idx="2"/>
            </p:cNvCxnSpPr>
            <p:nvPr/>
          </p:nvCxnSpPr>
          <p:spPr>
            <a:xfrm rot="16200000" flipH="1">
              <a:off x="3749266" y="1533523"/>
              <a:ext cx="2427433" cy="597203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64532" name="Group 64531">
              <a:extLst>
                <a:ext uri="{FF2B5EF4-FFF2-40B4-BE49-F238E27FC236}">
                  <a16:creationId xmlns:a16="http://schemas.microsoft.com/office/drawing/2014/main" id="{0C14787B-12E2-1471-115C-9B78AAAFA52D}"/>
                </a:ext>
              </a:extLst>
            </p:cNvPr>
            <p:cNvGrpSpPr/>
            <p:nvPr/>
          </p:nvGrpSpPr>
          <p:grpSpPr>
            <a:xfrm>
              <a:off x="7931835" y="5203258"/>
              <a:ext cx="500458" cy="527813"/>
              <a:chOff x="7931835" y="5203258"/>
              <a:chExt cx="500458" cy="527813"/>
            </a:xfrm>
          </p:grpSpPr>
          <p:sp>
            <p:nvSpPr>
              <p:cNvPr id="65" name="TextBox 64">
                <a:extLst>
                  <a:ext uri="{FF2B5EF4-FFF2-40B4-BE49-F238E27FC236}">
                    <a16:creationId xmlns:a16="http://schemas.microsoft.com/office/drawing/2014/main" id="{E1B0FF8D-4AA3-9B43-1FC8-FD091E7552D8}"/>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64528" name="Straight Arrow Connector 64527">
                <a:extLst>
                  <a:ext uri="{FF2B5EF4-FFF2-40B4-BE49-F238E27FC236}">
                    <a16:creationId xmlns:a16="http://schemas.microsoft.com/office/drawing/2014/main" id="{76B24E70-FDE3-9740-546E-4CF6B7349239}"/>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7D49961-94C0-622D-90FC-E1055D4D623E}"/>
                </a:ext>
              </a:extLst>
            </p:cNvPr>
            <p:cNvGrpSpPr/>
            <p:nvPr/>
          </p:nvGrpSpPr>
          <p:grpSpPr>
            <a:xfrm>
              <a:off x="5861506" y="5205443"/>
              <a:ext cx="500458" cy="527813"/>
              <a:chOff x="7931835" y="5203258"/>
              <a:chExt cx="500458" cy="527813"/>
            </a:xfrm>
          </p:grpSpPr>
          <p:sp>
            <p:nvSpPr>
              <p:cNvPr id="96" name="TextBox 95">
                <a:extLst>
                  <a:ext uri="{FF2B5EF4-FFF2-40B4-BE49-F238E27FC236}">
                    <a16:creationId xmlns:a16="http://schemas.microsoft.com/office/drawing/2014/main" id="{24CFDB53-612A-7165-905D-8C3E477F71FB}"/>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97" name="Straight Arrow Connector 96">
                <a:extLst>
                  <a:ext uri="{FF2B5EF4-FFF2-40B4-BE49-F238E27FC236}">
                    <a16:creationId xmlns:a16="http://schemas.microsoft.com/office/drawing/2014/main" id="{D1BD5077-8D9C-9E33-881F-17D6A7B7619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6D30FBB-6268-9AFE-832F-121D03E01A29}"/>
                </a:ext>
              </a:extLst>
            </p:cNvPr>
            <p:cNvGrpSpPr/>
            <p:nvPr/>
          </p:nvGrpSpPr>
          <p:grpSpPr>
            <a:xfrm>
              <a:off x="4161417" y="5190751"/>
              <a:ext cx="500458" cy="527813"/>
              <a:chOff x="7931835" y="5203258"/>
              <a:chExt cx="500458" cy="527813"/>
            </a:xfrm>
          </p:grpSpPr>
          <p:sp>
            <p:nvSpPr>
              <p:cNvPr id="99" name="TextBox 98">
                <a:extLst>
                  <a:ext uri="{FF2B5EF4-FFF2-40B4-BE49-F238E27FC236}">
                    <a16:creationId xmlns:a16="http://schemas.microsoft.com/office/drawing/2014/main" id="{466C1A33-A436-5702-858F-8BE08E47CAAF}"/>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00" name="Straight Arrow Connector 99">
                <a:extLst>
                  <a:ext uri="{FF2B5EF4-FFF2-40B4-BE49-F238E27FC236}">
                    <a16:creationId xmlns:a16="http://schemas.microsoft.com/office/drawing/2014/main" id="{31EF8884-1D3F-6E86-7D09-E8E6B0885AD1}"/>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79EF9650-D147-246E-34C7-76E5AB8ECBAE}"/>
                </a:ext>
              </a:extLst>
            </p:cNvPr>
            <p:cNvSpPr txBox="1"/>
            <p:nvPr/>
          </p:nvSpPr>
          <p:spPr>
            <a:xfrm>
              <a:off x="1478898" y="3780407"/>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spTree>
    <p:extLst>
      <p:ext uri="{BB962C8B-B14F-4D97-AF65-F5344CB8AC3E}">
        <p14:creationId xmlns:p14="http://schemas.microsoft.com/office/powerpoint/2010/main" val="35398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4535"/>
                                        </p:tgtEl>
                                        <p:attrNameLst>
                                          <p:attrName>style.visibility</p:attrName>
                                        </p:attrNameLst>
                                      </p:cBhvr>
                                      <p:to>
                                        <p:strVal val="visible"/>
                                      </p:to>
                                    </p:set>
                                    <p:animEffect transition="in" filter="fade">
                                      <p:cBhvr>
                                        <p:cTn id="21" dur="500"/>
                                        <p:tgtEl>
                                          <p:spTgt spid="645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4539"/>
                                        </p:tgtEl>
                                        <p:attrNameLst>
                                          <p:attrName>style.visibility</p:attrName>
                                        </p:attrNameLst>
                                      </p:cBhvr>
                                      <p:to>
                                        <p:strVal val="visible"/>
                                      </p:to>
                                    </p:set>
                                    <p:animEffect transition="in" filter="fade">
                                      <p:cBhvr>
                                        <p:cTn id="26" dur="500"/>
                                        <p:tgtEl>
                                          <p:spTgt spid="645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4537"/>
                                        </p:tgtEl>
                                        <p:attrNameLst>
                                          <p:attrName>style.visibility</p:attrName>
                                        </p:attrNameLst>
                                      </p:cBhvr>
                                      <p:to>
                                        <p:strVal val="visible"/>
                                      </p:to>
                                    </p:set>
                                    <p:animEffect transition="in" filter="fade">
                                      <p:cBhvr>
                                        <p:cTn id="31" dur="500"/>
                                        <p:tgtEl>
                                          <p:spTgt spid="645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4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A04AFD-CD55-564F-A45C-CCBF80E20789}"/>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3B6631C5-8674-1673-DC68-33617606A7DC}"/>
              </a:ext>
            </a:extLst>
          </p:cNvPr>
          <p:cNvSpPr>
            <a:spLocks noGrp="1"/>
          </p:cNvSpPr>
          <p:nvPr>
            <p:ph type="sldNum" sz="quarter" idx="12"/>
          </p:nvPr>
        </p:nvSpPr>
        <p:spPr/>
        <p:txBody>
          <a:bodyPr/>
          <a:lstStyle/>
          <a:p>
            <a:pPr>
              <a:defRPr/>
            </a:pPr>
            <a:fld id="{F072430C-5991-495C-BA50-CC7E47C7ADB1}" type="slidenum">
              <a:rPr lang="sv-SE" smtClean="0"/>
              <a:pPr>
                <a:defRPr/>
              </a:pPr>
              <a:t>36</a:t>
            </a:fld>
            <a:endParaRPr lang="sv-SE"/>
          </a:p>
        </p:txBody>
      </p:sp>
      <p:pic>
        <p:nvPicPr>
          <p:cNvPr id="20482" name="Picture 2" descr="Google Sends Reporter a GIF Instead of a 'No Comment' | WIRED">
            <a:extLst>
              <a:ext uri="{FF2B5EF4-FFF2-40B4-BE49-F238E27FC236}">
                <a16:creationId xmlns:a16="http://schemas.microsoft.com/office/drawing/2014/main" id="{77040FDE-660C-9B38-68BE-8DEEC5DCD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67" y="1196752"/>
            <a:ext cx="11201172" cy="511256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GIF question but why ugh - animated GIF on GIFER - by Agallador">
            <a:extLst>
              <a:ext uri="{FF2B5EF4-FFF2-40B4-BE49-F238E27FC236}">
                <a16:creationId xmlns:a16="http://schemas.microsoft.com/office/drawing/2014/main" id="{C3CB6F48-2008-6E43-C956-E4A7C1145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530"/>
          <a:stretch/>
        </p:blipFill>
        <p:spPr bwMode="auto">
          <a:xfrm rot="18685771">
            <a:off x="-52740" y="2460017"/>
            <a:ext cx="6191250" cy="193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6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37</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Database Replication – benefits </a:t>
            </a:r>
          </a:p>
        </p:txBody>
      </p:sp>
      <p:grpSp>
        <p:nvGrpSpPr>
          <p:cNvPr id="2" name="Group 1">
            <a:extLst>
              <a:ext uri="{FF2B5EF4-FFF2-40B4-BE49-F238E27FC236}">
                <a16:creationId xmlns:a16="http://schemas.microsoft.com/office/drawing/2014/main" id="{06BE13E8-DFDF-68AF-33B9-96FCD8B95128}"/>
              </a:ext>
            </a:extLst>
          </p:cNvPr>
          <p:cNvGrpSpPr/>
          <p:nvPr/>
        </p:nvGrpSpPr>
        <p:grpSpPr>
          <a:xfrm>
            <a:off x="335360" y="1268760"/>
            <a:ext cx="5904656" cy="3240360"/>
            <a:chOff x="384078" y="1268760"/>
            <a:chExt cx="8230200" cy="4464496"/>
          </a:xfrm>
        </p:grpSpPr>
        <p:grpSp>
          <p:nvGrpSpPr>
            <p:cNvPr id="24" name="Group 23">
              <a:extLst>
                <a:ext uri="{FF2B5EF4-FFF2-40B4-BE49-F238E27FC236}">
                  <a16:creationId xmlns:a16="http://schemas.microsoft.com/office/drawing/2014/main" id="{93195BFE-5EC7-5D57-0209-6C5A61A7DEBD}"/>
                </a:ext>
              </a:extLst>
            </p:cNvPr>
            <p:cNvGrpSpPr/>
            <p:nvPr/>
          </p:nvGrpSpPr>
          <p:grpSpPr>
            <a:xfrm>
              <a:off x="384078" y="1268760"/>
              <a:ext cx="3185777" cy="2037063"/>
              <a:chOff x="562251" y="4523140"/>
              <a:chExt cx="2769864" cy="2002204"/>
            </a:xfrm>
          </p:grpSpPr>
          <p:sp>
            <p:nvSpPr>
              <p:cNvPr id="25" name="Rectangle: Rounded Corners 24">
                <a:extLst>
                  <a:ext uri="{FF2B5EF4-FFF2-40B4-BE49-F238E27FC236}">
                    <a16:creationId xmlns:a16="http://schemas.microsoft.com/office/drawing/2014/main" id="{DED85D91-3C9A-5837-87AB-E1963D0FC68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Private Server GIFs - Get the best GIF on GIPHY">
                <a:extLst>
                  <a:ext uri="{FF2B5EF4-FFF2-40B4-BE49-F238E27FC236}">
                    <a16:creationId xmlns:a16="http://schemas.microsoft.com/office/drawing/2014/main" id="{0425B69A-0BCE-B595-18CE-2CE7F8E1AF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071FB89-7B69-D644-9608-151EC936685E}"/>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grpSp>
          <p:nvGrpSpPr>
            <p:cNvPr id="8" name="Group 7">
              <a:extLst>
                <a:ext uri="{FF2B5EF4-FFF2-40B4-BE49-F238E27FC236}">
                  <a16:creationId xmlns:a16="http://schemas.microsoft.com/office/drawing/2014/main" id="{53BCC673-EB2A-9558-24AD-9AC050BDA01A}"/>
                </a:ext>
              </a:extLst>
            </p:cNvPr>
            <p:cNvGrpSpPr/>
            <p:nvPr/>
          </p:nvGrpSpPr>
          <p:grpSpPr>
            <a:xfrm>
              <a:off x="6372308" y="1268760"/>
              <a:ext cx="1932149" cy="1948046"/>
              <a:chOff x="530188" y="4173714"/>
              <a:chExt cx="1932149" cy="1948046"/>
            </a:xfrm>
          </p:grpSpPr>
          <p:pic>
            <p:nvPicPr>
              <p:cNvPr id="19460" name="Picture 4" descr="D365 Database Sync Solution - Connecting Software">
                <a:extLst>
                  <a:ext uri="{FF2B5EF4-FFF2-40B4-BE49-F238E27FC236}">
                    <a16:creationId xmlns:a16="http://schemas.microsoft.com/office/drawing/2014/main" id="{F0C088E8-7417-8307-0230-E8A8D278DE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aptain female with solid fill">
                <a:extLst>
                  <a:ext uri="{FF2B5EF4-FFF2-40B4-BE49-F238E27FC236}">
                    <a16:creationId xmlns:a16="http://schemas.microsoft.com/office/drawing/2014/main" id="{7A7A17AA-7CA1-905A-1F62-AF18A2084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3485" y="5575593"/>
                <a:ext cx="488100" cy="488100"/>
              </a:xfrm>
              <a:prstGeom prst="rect">
                <a:avLst/>
              </a:prstGeom>
            </p:spPr>
          </p:pic>
        </p:grpSp>
        <p:sp>
          <p:nvSpPr>
            <p:cNvPr id="31" name="TextBox 30">
              <a:extLst>
                <a:ext uri="{FF2B5EF4-FFF2-40B4-BE49-F238E27FC236}">
                  <a16:creationId xmlns:a16="http://schemas.microsoft.com/office/drawing/2014/main" id="{7AB1E9C8-7A80-4045-99A7-89D6480BDF94}"/>
                </a:ext>
              </a:extLst>
            </p:cNvPr>
            <p:cNvSpPr txBox="1"/>
            <p:nvPr/>
          </p:nvSpPr>
          <p:spPr>
            <a:xfrm rot="5400000">
              <a:off x="7851890" y="1903036"/>
              <a:ext cx="1217000" cy="307777"/>
            </a:xfrm>
            <a:prstGeom prst="rect">
              <a:avLst/>
            </a:prstGeom>
            <a:noFill/>
          </p:spPr>
          <p:txBody>
            <a:bodyPr wrap="none" rtlCol="0">
              <a:spAutoFit/>
            </a:bodyPr>
            <a:lstStyle/>
            <a:p>
              <a:r>
                <a:rPr lang="en-US" sz="1400" b="1" dirty="0">
                  <a:solidFill>
                    <a:schemeClr val="tx2">
                      <a:lumMod val="75000"/>
                    </a:schemeClr>
                  </a:solidFill>
                </a:rPr>
                <a:t>Master DB</a:t>
              </a:r>
            </a:p>
          </p:txBody>
        </p:sp>
        <p:grpSp>
          <p:nvGrpSpPr>
            <p:cNvPr id="64537" name="Group 64536">
              <a:extLst>
                <a:ext uri="{FF2B5EF4-FFF2-40B4-BE49-F238E27FC236}">
                  <a16:creationId xmlns:a16="http://schemas.microsoft.com/office/drawing/2014/main" id="{397D18CF-3009-E813-75BE-C83C15D69E2E}"/>
                </a:ext>
              </a:extLst>
            </p:cNvPr>
            <p:cNvGrpSpPr/>
            <p:nvPr/>
          </p:nvGrpSpPr>
          <p:grpSpPr>
            <a:xfrm>
              <a:off x="3569855" y="1448423"/>
              <a:ext cx="2723641" cy="296833"/>
              <a:chOff x="3569855" y="1448423"/>
              <a:chExt cx="2723641" cy="296833"/>
            </a:xfrm>
          </p:grpSpPr>
          <p:cxnSp>
            <p:nvCxnSpPr>
              <p:cNvPr id="11" name="Straight Arrow Connector 10">
                <a:extLst>
                  <a:ext uri="{FF2B5EF4-FFF2-40B4-BE49-F238E27FC236}">
                    <a16:creationId xmlns:a16="http://schemas.microsoft.com/office/drawing/2014/main" id="{A513952F-220D-7065-3108-FC19C3E70571}"/>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94CCA3A-B648-B303-286A-38F40A5559A7}"/>
                  </a:ext>
                </a:extLst>
              </p:cNvPr>
              <p:cNvSpPr txBox="1"/>
              <p:nvPr/>
            </p:nvSpPr>
            <p:spPr>
              <a:xfrm>
                <a:off x="3901668" y="1448423"/>
                <a:ext cx="2252666" cy="296833"/>
              </a:xfrm>
              <a:prstGeom prst="rect">
                <a:avLst/>
              </a:prstGeom>
              <a:noFill/>
            </p:spPr>
            <p:txBody>
              <a:bodyPr wrap="none" rtlCol="0">
                <a:spAutoFit/>
              </a:bodyPr>
              <a:lstStyle/>
              <a:p>
                <a:r>
                  <a:rPr lang="nb-NO" b="1" dirty="0">
                    <a:solidFill>
                      <a:schemeClr val="tx2">
                        <a:lumMod val="75000"/>
                      </a:schemeClr>
                    </a:solidFill>
                  </a:rPr>
                  <a:t>WRITE/UPDATE/DELETE</a:t>
                </a:r>
                <a:endParaRPr lang="en-US" b="1" dirty="0">
                  <a:solidFill>
                    <a:schemeClr val="tx2">
                      <a:lumMod val="75000"/>
                    </a:schemeClr>
                  </a:solidFill>
                </a:endParaRPr>
              </a:p>
            </p:txBody>
          </p:sp>
        </p:grpSp>
        <p:grpSp>
          <p:nvGrpSpPr>
            <p:cNvPr id="64535" name="Group 64534">
              <a:extLst>
                <a:ext uri="{FF2B5EF4-FFF2-40B4-BE49-F238E27FC236}">
                  <a16:creationId xmlns:a16="http://schemas.microsoft.com/office/drawing/2014/main" id="{33144E95-DE1F-A12A-E342-0597EB208521}"/>
                </a:ext>
              </a:extLst>
            </p:cNvPr>
            <p:cNvGrpSpPr/>
            <p:nvPr/>
          </p:nvGrpSpPr>
          <p:grpSpPr>
            <a:xfrm>
              <a:off x="6987116" y="3216806"/>
              <a:ext cx="1544295" cy="2049432"/>
              <a:chOff x="6987116" y="3216806"/>
              <a:chExt cx="1544295" cy="2049432"/>
            </a:xfrm>
          </p:grpSpPr>
          <p:grpSp>
            <p:nvGrpSpPr>
              <p:cNvPr id="43" name="Group 42">
                <a:extLst>
                  <a:ext uri="{FF2B5EF4-FFF2-40B4-BE49-F238E27FC236}">
                    <a16:creationId xmlns:a16="http://schemas.microsoft.com/office/drawing/2014/main" id="{9F8CDFE0-84F2-EDE0-EC40-30A13C273A4A}"/>
                  </a:ext>
                </a:extLst>
              </p:cNvPr>
              <p:cNvGrpSpPr/>
              <p:nvPr/>
            </p:nvGrpSpPr>
            <p:grpSpPr>
              <a:xfrm>
                <a:off x="6987116" y="4060675"/>
                <a:ext cx="1296655" cy="1205563"/>
                <a:chOff x="142845" y="4173714"/>
                <a:chExt cx="2319492" cy="2156544"/>
              </a:xfrm>
            </p:grpSpPr>
            <p:pic>
              <p:nvPicPr>
                <p:cNvPr id="50" name="Picture 4" descr="D365 Database Sync Solution - Connecting Software">
                  <a:extLst>
                    <a:ext uri="{FF2B5EF4-FFF2-40B4-BE49-F238E27FC236}">
                      <a16:creationId xmlns:a16="http://schemas.microsoft.com/office/drawing/2014/main" id="{2CF9F20A-B541-0749-C7D4-10F730D65B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01ECC61-D330-3758-E7C0-54A91A1044A5}"/>
                    </a:ext>
                  </a:extLst>
                </p:cNvPr>
                <p:cNvSpPr txBox="1"/>
                <p:nvPr/>
              </p:nvSpPr>
              <p:spPr>
                <a:xfrm rot="5400000">
                  <a:off x="-537146" y="5113087"/>
                  <a:ext cx="1897162" cy="537179"/>
                </a:xfrm>
                <a:prstGeom prst="rect">
                  <a:avLst/>
                </a:prstGeom>
                <a:noFill/>
              </p:spPr>
              <p:txBody>
                <a:bodyPr wrap="none" rtlCol="0">
                  <a:spAutoFit/>
                </a:bodyPr>
                <a:lstStyle/>
                <a:p>
                  <a:r>
                    <a:rPr lang="en-US" b="1" dirty="0">
                      <a:solidFill>
                        <a:schemeClr val="tx2">
                          <a:lumMod val="75000"/>
                        </a:schemeClr>
                      </a:solidFill>
                    </a:rPr>
                    <a:t>Slave DB1</a:t>
                  </a:r>
                </a:p>
              </p:txBody>
            </p:sp>
          </p:grpSp>
          <p:cxnSp>
            <p:nvCxnSpPr>
              <p:cNvPr id="63" name="Straight Arrow Connector 62">
                <a:extLst>
                  <a:ext uri="{FF2B5EF4-FFF2-40B4-BE49-F238E27FC236}">
                    <a16:creationId xmlns:a16="http://schemas.microsoft.com/office/drawing/2014/main" id="{B958BA92-6AC6-44F6-2B41-D59B976E781D}"/>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E20209F-BA0F-AD12-2BBA-7FF5019DB115}"/>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4539" name="Group 64538">
              <a:extLst>
                <a:ext uri="{FF2B5EF4-FFF2-40B4-BE49-F238E27FC236}">
                  <a16:creationId xmlns:a16="http://schemas.microsoft.com/office/drawing/2014/main" id="{76993657-4651-595D-CDCA-B9CA066E0A63}"/>
                </a:ext>
              </a:extLst>
            </p:cNvPr>
            <p:cNvGrpSpPr/>
            <p:nvPr/>
          </p:nvGrpSpPr>
          <p:grpSpPr>
            <a:xfrm>
              <a:off x="3241987" y="3575031"/>
              <a:ext cx="4603932" cy="1799611"/>
              <a:chOff x="3241987" y="3575031"/>
              <a:chExt cx="4603932" cy="1799611"/>
            </a:xfrm>
          </p:grpSpPr>
          <p:cxnSp>
            <p:nvCxnSpPr>
              <p:cNvPr id="55" name="Straight Arrow Connector 54">
                <a:extLst>
                  <a:ext uri="{FF2B5EF4-FFF2-40B4-BE49-F238E27FC236}">
                    <a16:creationId xmlns:a16="http://schemas.microsoft.com/office/drawing/2014/main" id="{8819411D-E306-B27F-BF4F-9C8E322B433C}"/>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5277E1-7FCA-7AED-62E5-82E257E157A7}"/>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536" name="Group 64535">
                <a:extLst>
                  <a:ext uri="{FF2B5EF4-FFF2-40B4-BE49-F238E27FC236}">
                    <a16:creationId xmlns:a16="http://schemas.microsoft.com/office/drawing/2014/main" id="{AADEBF21-AC4A-3F6B-682C-DD25115727F9}"/>
                  </a:ext>
                </a:extLst>
              </p:cNvPr>
              <p:cNvGrpSpPr/>
              <p:nvPr/>
            </p:nvGrpSpPr>
            <p:grpSpPr>
              <a:xfrm>
                <a:off x="3241987" y="3575031"/>
                <a:ext cx="4603932" cy="1799611"/>
                <a:chOff x="3241987" y="3575031"/>
                <a:chExt cx="4603932" cy="1799611"/>
              </a:xfrm>
            </p:grpSpPr>
            <p:grpSp>
              <p:nvGrpSpPr>
                <p:cNvPr id="33" name="Group 32">
                  <a:extLst>
                    <a:ext uri="{FF2B5EF4-FFF2-40B4-BE49-F238E27FC236}">
                      <a16:creationId xmlns:a16="http://schemas.microsoft.com/office/drawing/2014/main" id="{F4F0E7AA-F74C-61B3-3648-E01D35526F6F}"/>
                    </a:ext>
                  </a:extLst>
                </p:cNvPr>
                <p:cNvGrpSpPr/>
                <p:nvPr/>
              </p:nvGrpSpPr>
              <p:grpSpPr>
                <a:xfrm>
                  <a:off x="3241987" y="4115944"/>
                  <a:ext cx="1424762" cy="1258698"/>
                  <a:chOff x="-86315" y="4173714"/>
                  <a:chExt cx="2548652" cy="2251595"/>
                </a:xfrm>
              </p:grpSpPr>
              <p:pic>
                <p:nvPicPr>
                  <p:cNvPr id="36" name="Picture 4" descr="D365 Database Sync Solution - Connecting Software">
                    <a:extLst>
                      <a:ext uri="{FF2B5EF4-FFF2-40B4-BE49-F238E27FC236}">
                        <a16:creationId xmlns:a16="http://schemas.microsoft.com/office/drawing/2014/main" id="{00CE5D83-73E4-6724-12D5-1E7610A9CD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8EDCEA-CBEB-4866-8D77-4A5CA630C769}"/>
                      </a:ext>
                    </a:extLst>
                  </p:cNvPr>
                  <p:cNvSpPr txBox="1"/>
                  <p:nvPr/>
                </p:nvSpPr>
                <p:spPr>
                  <a:xfrm rot="5400000">
                    <a:off x="-766308" y="5208138"/>
                    <a:ext cx="1897164" cy="537178"/>
                  </a:xfrm>
                  <a:prstGeom prst="rect">
                    <a:avLst/>
                  </a:prstGeom>
                  <a:noFill/>
                </p:spPr>
                <p:txBody>
                  <a:bodyPr wrap="none" rtlCol="0">
                    <a:spAutoFit/>
                  </a:bodyPr>
                  <a:lstStyle/>
                  <a:p>
                    <a:r>
                      <a:rPr lang="en-US" b="1" dirty="0">
                        <a:solidFill>
                          <a:schemeClr val="tx2">
                            <a:lumMod val="75000"/>
                          </a:schemeClr>
                        </a:solidFill>
                      </a:rPr>
                      <a:t>Slave DB3</a:t>
                    </a:r>
                  </a:p>
                </p:txBody>
              </p:sp>
            </p:grpSp>
            <p:grpSp>
              <p:nvGrpSpPr>
                <p:cNvPr id="38" name="Group 37">
                  <a:extLst>
                    <a:ext uri="{FF2B5EF4-FFF2-40B4-BE49-F238E27FC236}">
                      <a16:creationId xmlns:a16="http://schemas.microsoft.com/office/drawing/2014/main" id="{7F482B95-E5AD-673F-3F06-9894A7BFAA07}"/>
                    </a:ext>
                  </a:extLst>
                </p:cNvPr>
                <p:cNvGrpSpPr/>
                <p:nvPr/>
              </p:nvGrpSpPr>
              <p:grpSpPr>
                <a:xfrm>
                  <a:off x="5083040" y="4138390"/>
                  <a:ext cx="1320134" cy="1197568"/>
                  <a:chOff x="18612" y="4173714"/>
                  <a:chExt cx="2443725" cy="2216838"/>
                </a:xfrm>
              </p:grpSpPr>
              <p:pic>
                <p:nvPicPr>
                  <p:cNvPr id="41" name="Picture 4" descr="D365 Database Sync Solution - Connecting Software">
                    <a:extLst>
                      <a:ext uri="{FF2B5EF4-FFF2-40B4-BE49-F238E27FC236}">
                        <a16:creationId xmlns:a16="http://schemas.microsoft.com/office/drawing/2014/main" id="{9E96EAB7-8C00-11CD-1C13-1FA1F06BBE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EA3D7BF6-27A8-6696-65F8-64A6BFEDD54C}"/>
                      </a:ext>
                    </a:extLst>
                  </p:cNvPr>
                  <p:cNvSpPr txBox="1"/>
                  <p:nvPr/>
                </p:nvSpPr>
                <p:spPr>
                  <a:xfrm rot="5400000">
                    <a:off x="-729163" y="5007482"/>
                    <a:ext cx="2130845" cy="635295"/>
                  </a:xfrm>
                  <a:prstGeom prst="rect">
                    <a:avLst/>
                  </a:prstGeom>
                  <a:noFill/>
                </p:spPr>
                <p:txBody>
                  <a:bodyPr wrap="none" rtlCol="0">
                    <a:spAutoFit/>
                  </a:bodyPr>
                  <a:lstStyle/>
                  <a:p>
                    <a:r>
                      <a:rPr lang="en-US" b="1" dirty="0">
                        <a:solidFill>
                          <a:schemeClr val="tx2">
                            <a:lumMod val="75000"/>
                          </a:schemeClr>
                        </a:solidFill>
                      </a:rPr>
                      <a:t>Slave</a:t>
                    </a:r>
                    <a:r>
                      <a:rPr lang="en-US" sz="1000" b="1" dirty="0">
                        <a:solidFill>
                          <a:schemeClr val="tx2">
                            <a:lumMod val="75000"/>
                          </a:schemeClr>
                        </a:solidFill>
                      </a:rPr>
                      <a:t> DB2</a:t>
                    </a:r>
                  </a:p>
                </p:txBody>
              </p:sp>
            </p:grpSp>
            <p:cxnSp>
              <p:nvCxnSpPr>
                <p:cNvPr id="59" name="Straight Arrow Connector 58">
                  <a:extLst>
                    <a:ext uri="{FF2B5EF4-FFF2-40B4-BE49-F238E27FC236}">
                      <a16:creationId xmlns:a16="http://schemas.microsoft.com/office/drawing/2014/main" id="{2AF35206-0288-04C3-3B6C-24FAA2D6C408}"/>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729BA85-A09F-B2A3-6F73-C691044F3373}"/>
                    </a:ext>
                  </a:extLst>
                </p:cNvPr>
                <p:cNvSpPr txBox="1"/>
                <p:nvPr/>
              </p:nvSpPr>
              <p:spPr>
                <a:xfrm>
                  <a:off x="5141701" y="3575031"/>
                  <a:ext cx="1031051"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4538" name="Group 64537">
              <a:extLst>
                <a:ext uri="{FF2B5EF4-FFF2-40B4-BE49-F238E27FC236}">
                  <a16:creationId xmlns:a16="http://schemas.microsoft.com/office/drawing/2014/main" id="{C272D15E-242B-8451-F2E5-6C3C8ADB303E}"/>
                </a:ext>
              </a:extLst>
            </p:cNvPr>
            <p:cNvGrpSpPr/>
            <p:nvPr/>
          </p:nvGrpSpPr>
          <p:grpSpPr>
            <a:xfrm>
              <a:off x="1187561" y="3305822"/>
              <a:ext cx="7244732" cy="2427434"/>
              <a:chOff x="1187561" y="3305822"/>
              <a:chExt cx="7244732" cy="2427434"/>
            </a:xfrm>
          </p:grpSpPr>
          <p:cxnSp>
            <p:nvCxnSpPr>
              <p:cNvPr id="64526" name="Connector: Elbow 64525">
                <a:extLst>
                  <a:ext uri="{FF2B5EF4-FFF2-40B4-BE49-F238E27FC236}">
                    <a16:creationId xmlns:a16="http://schemas.microsoft.com/office/drawing/2014/main" id="{6C23C368-5B38-D310-62E8-2EFDF843DE8D}"/>
                  </a:ext>
                </a:extLst>
              </p:cNvPr>
              <p:cNvCxnSpPr>
                <a:stCxn id="25" idx="2"/>
              </p:cNvCxnSpPr>
              <p:nvPr/>
            </p:nvCxnSpPr>
            <p:spPr>
              <a:xfrm rot="16200000" flipH="1">
                <a:off x="3749266" y="1533523"/>
                <a:ext cx="2427433" cy="597203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64532" name="Group 64531">
                <a:extLst>
                  <a:ext uri="{FF2B5EF4-FFF2-40B4-BE49-F238E27FC236}">
                    <a16:creationId xmlns:a16="http://schemas.microsoft.com/office/drawing/2014/main" id="{0C14787B-12E2-1471-115C-9B78AAAFA52D}"/>
                  </a:ext>
                </a:extLst>
              </p:cNvPr>
              <p:cNvGrpSpPr/>
              <p:nvPr/>
            </p:nvGrpSpPr>
            <p:grpSpPr>
              <a:xfrm>
                <a:off x="7931835" y="5203258"/>
                <a:ext cx="500458" cy="527813"/>
                <a:chOff x="7931835" y="5203258"/>
                <a:chExt cx="500458" cy="527813"/>
              </a:xfrm>
            </p:grpSpPr>
            <p:sp>
              <p:nvSpPr>
                <p:cNvPr id="65" name="TextBox 64">
                  <a:extLst>
                    <a:ext uri="{FF2B5EF4-FFF2-40B4-BE49-F238E27FC236}">
                      <a16:creationId xmlns:a16="http://schemas.microsoft.com/office/drawing/2014/main" id="{E1B0FF8D-4AA3-9B43-1FC8-FD091E7552D8}"/>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64528" name="Straight Arrow Connector 64527">
                  <a:extLst>
                    <a:ext uri="{FF2B5EF4-FFF2-40B4-BE49-F238E27FC236}">
                      <a16:creationId xmlns:a16="http://schemas.microsoft.com/office/drawing/2014/main" id="{76B24E70-FDE3-9740-546E-4CF6B7349239}"/>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7D49961-94C0-622D-90FC-E1055D4D623E}"/>
                  </a:ext>
                </a:extLst>
              </p:cNvPr>
              <p:cNvGrpSpPr/>
              <p:nvPr/>
            </p:nvGrpSpPr>
            <p:grpSpPr>
              <a:xfrm>
                <a:off x="5861506" y="5205443"/>
                <a:ext cx="500458" cy="527813"/>
                <a:chOff x="7931835" y="5203258"/>
                <a:chExt cx="500458" cy="527813"/>
              </a:xfrm>
            </p:grpSpPr>
            <p:sp>
              <p:nvSpPr>
                <p:cNvPr id="96" name="TextBox 95">
                  <a:extLst>
                    <a:ext uri="{FF2B5EF4-FFF2-40B4-BE49-F238E27FC236}">
                      <a16:creationId xmlns:a16="http://schemas.microsoft.com/office/drawing/2014/main" id="{24CFDB53-612A-7165-905D-8C3E477F71FB}"/>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97" name="Straight Arrow Connector 96">
                  <a:extLst>
                    <a:ext uri="{FF2B5EF4-FFF2-40B4-BE49-F238E27FC236}">
                      <a16:creationId xmlns:a16="http://schemas.microsoft.com/office/drawing/2014/main" id="{D1BD5077-8D9C-9E33-881F-17D6A7B7619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6D30FBB-6268-9AFE-832F-121D03E01A29}"/>
                  </a:ext>
                </a:extLst>
              </p:cNvPr>
              <p:cNvGrpSpPr/>
              <p:nvPr/>
            </p:nvGrpSpPr>
            <p:grpSpPr>
              <a:xfrm>
                <a:off x="4161417" y="5190751"/>
                <a:ext cx="500458" cy="527813"/>
                <a:chOff x="7931835" y="5203258"/>
                <a:chExt cx="500458" cy="527813"/>
              </a:xfrm>
            </p:grpSpPr>
            <p:sp>
              <p:nvSpPr>
                <p:cNvPr id="99" name="TextBox 98">
                  <a:extLst>
                    <a:ext uri="{FF2B5EF4-FFF2-40B4-BE49-F238E27FC236}">
                      <a16:creationId xmlns:a16="http://schemas.microsoft.com/office/drawing/2014/main" id="{466C1A33-A436-5702-858F-8BE08E47CAAF}"/>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00" name="Straight Arrow Connector 99">
                  <a:extLst>
                    <a:ext uri="{FF2B5EF4-FFF2-40B4-BE49-F238E27FC236}">
                      <a16:creationId xmlns:a16="http://schemas.microsoft.com/office/drawing/2014/main" id="{31EF8884-1D3F-6E86-7D09-E8E6B0885AD1}"/>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79EF9650-D147-246E-34C7-76E5AB8ECBAE}"/>
                  </a:ext>
                </a:extLst>
              </p:cNvPr>
              <p:cNvSpPr txBox="1"/>
              <p:nvPr/>
            </p:nvSpPr>
            <p:spPr>
              <a:xfrm>
                <a:off x="1187561" y="3780407"/>
                <a:ext cx="791794" cy="296834"/>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sp>
        <p:nvSpPr>
          <p:cNvPr id="3" name="TextBox 2">
            <a:extLst>
              <a:ext uri="{FF2B5EF4-FFF2-40B4-BE49-F238E27FC236}">
                <a16:creationId xmlns:a16="http://schemas.microsoft.com/office/drawing/2014/main" id="{70E1CD55-24E6-F78B-0BCE-B0A45C104724}"/>
              </a:ext>
            </a:extLst>
          </p:cNvPr>
          <p:cNvSpPr txBox="1"/>
          <p:nvPr/>
        </p:nvSpPr>
        <p:spPr>
          <a:xfrm>
            <a:off x="7439472" y="1703151"/>
            <a:ext cx="4273151" cy="69512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dirty="0"/>
              <a:t>Most application requires higher ratio of read to write. Hence </a:t>
            </a:r>
            <a:r>
              <a:rPr lang="en-US" sz="1400" u="sng" dirty="0"/>
              <a:t>n(slave) &gt; n(master).</a:t>
            </a:r>
          </a:p>
        </p:txBody>
      </p:sp>
      <p:sp>
        <p:nvSpPr>
          <p:cNvPr id="54" name="TextBox 53">
            <a:extLst>
              <a:ext uri="{FF2B5EF4-FFF2-40B4-BE49-F238E27FC236}">
                <a16:creationId xmlns:a16="http://schemas.microsoft.com/office/drawing/2014/main" id="{95FCA5F6-2DEA-4205-A770-3E1F1E0ECF29}"/>
              </a:ext>
            </a:extLst>
          </p:cNvPr>
          <p:cNvSpPr txBox="1"/>
          <p:nvPr/>
        </p:nvSpPr>
        <p:spPr>
          <a:xfrm>
            <a:off x="7461503" y="2729470"/>
            <a:ext cx="4179113" cy="101829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Better Performance:</a:t>
            </a:r>
            <a:r>
              <a:rPr lang="en-US" sz="1400" dirty="0"/>
              <a:t> Read happens on slave, write happens on master, hence queries happens in parallel.</a:t>
            </a:r>
          </a:p>
        </p:txBody>
      </p:sp>
      <p:sp>
        <p:nvSpPr>
          <p:cNvPr id="56" name="TextBox 55">
            <a:extLst>
              <a:ext uri="{FF2B5EF4-FFF2-40B4-BE49-F238E27FC236}">
                <a16:creationId xmlns:a16="http://schemas.microsoft.com/office/drawing/2014/main" id="{DBB30275-A750-40D5-27A0-85BB834C7A6A}"/>
              </a:ext>
            </a:extLst>
          </p:cNvPr>
          <p:cNvSpPr txBox="1"/>
          <p:nvPr/>
        </p:nvSpPr>
        <p:spPr>
          <a:xfrm>
            <a:off x="7486490" y="3989310"/>
            <a:ext cx="4179113" cy="101829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Reliability:</a:t>
            </a:r>
            <a:r>
              <a:rPr lang="en-US" sz="1400" dirty="0"/>
              <a:t> If one server is destroyed by natural disaster, data is still preserved. No data loss.</a:t>
            </a:r>
          </a:p>
        </p:txBody>
      </p:sp>
      <p:sp>
        <p:nvSpPr>
          <p:cNvPr id="57" name="TextBox 56">
            <a:extLst>
              <a:ext uri="{FF2B5EF4-FFF2-40B4-BE49-F238E27FC236}">
                <a16:creationId xmlns:a16="http://schemas.microsoft.com/office/drawing/2014/main" id="{942525F1-A6AD-795D-67EF-76E27ACFCEB6}"/>
              </a:ext>
            </a:extLst>
          </p:cNvPr>
          <p:cNvSpPr txBox="1"/>
          <p:nvPr/>
        </p:nvSpPr>
        <p:spPr>
          <a:xfrm>
            <a:off x="922059" y="5347650"/>
            <a:ext cx="10358517" cy="69512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Availability:</a:t>
            </a:r>
            <a:r>
              <a:rPr lang="en-US" sz="1400" dirty="0"/>
              <a:t> Databases are replicated across different locations. Web application remains active even if some database server fails.</a:t>
            </a:r>
          </a:p>
        </p:txBody>
      </p:sp>
    </p:spTree>
    <p:extLst>
      <p:ext uri="{BB962C8B-B14F-4D97-AF65-F5344CB8AC3E}">
        <p14:creationId xmlns:p14="http://schemas.microsoft.com/office/powerpoint/2010/main" val="26683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9452B1-BDFD-3F53-1FCB-754F1A38B5DD}"/>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757FE4EE-C25B-EBF5-4455-5370935E4ED0}"/>
              </a:ext>
            </a:extLst>
          </p:cNvPr>
          <p:cNvSpPr>
            <a:spLocks noGrp="1"/>
          </p:cNvSpPr>
          <p:nvPr>
            <p:ph type="sldNum" sz="quarter" idx="12"/>
          </p:nvPr>
        </p:nvSpPr>
        <p:spPr/>
        <p:txBody>
          <a:bodyPr/>
          <a:lstStyle/>
          <a:p>
            <a:pPr>
              <a:defRPr/>
            </a:pPr>
            <a:fld id="{F072430C-5991-495C-BA50-CC7E47C7ADB1}" type="slidenum">
              <a:rPr lang="sv-SE" smtClean="0"/>
              <a:pPr>
                <a:defRPr/>
              </a:pPr>
              <a:t>38</a:t>
            </a:fld>
            <a:endParaRPr lang="sv-SE"/>
          </a:p>
        </p:txBody>
      </p:sp>
      <p:pic>
        <p:nvPicPr>
          <p:cNvPr id="21506" name="Picture 2" descr="Makes Sense GIFs | Tenor">
            <a:extLst>
              <a:ext uri="{FF2B5EF4-FFF2-40B4-BE49-F238E27FC236}">
                <a16:creationId xmlns:a16="http://schemas.microsoft.com/office/drawing/2014/main" id="{2CBF9DED-1911-AB59-5419-9E40971EB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260648"/>
            <a:ext cx="11003456" cy="61866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81A574-282B-03EB-2825-E234BE462C21}"/>
              </a:ext>
            </a:extLst>
          </p:cNvPr>
          <p:cNvGrpSpPr/>
          <p:nvPr/>
        </p:nvGrpSpPr>
        <p:grpSpPr>
          <a:xfrm>
            <a:off x="493144" y="716505"/>
            <a:ext cx="10912224" cy="5592815"/>
            <a:chOff x="493144" y="716505"/>
            <a:chExt cx="10912224" cy="5592815"/>
          </a:xfrm>
        </p:grpSpPr>
        <p:pic>
          <p:nvPicPr>
            <p:cNvPr id="21508" name="Picture 4" descr="Kenzie Ziegler What If GIF - KenzieZiegler WhatIf Ponder - Discover &amp; Share  GIFs | Kenzie ziegler, Mackenzie ziegler, Kenzie">
              <a:extLst>
                <a:ext uri="{FF2B5EF4-FFF2-40B4-BE49-F238E27FC236}">
                  <a16:creationId xmlns:a16="http://schemas.microsoft.com/office/drawing/2014/main" id="{2E5FE39E-7AC1-2119-9951-0DB99386D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44" y="716505"/>
              <a:ext cx="7233320" cy="542499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E5254E66-38EF-0EA3-C3D4-DA0002E2AE61}"/>
                </a:ext>
              </a:extLst>
            </p:cNvPr>
            <p:cNvSpPr/>
            <p:nvPr/>
          </p:nvSpPr>
          <p:spPr>
            <a:xfrm>
              <a:off x="8256240" y="4221088"/>
              <a:ext cx="3149128" cy="2088232"/>
            </a:xfrm>
            <a:prstGeom prst="wedgeRoundRectCallout">
              <a:avLst>
                <a:gd name="adj1" fmla="val -96181"/>
                <a:gd name="adj2" fmla="val -10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sz="2000" dirty="0"/>
                <a:t>But what if a database goes offline?</a:t>
              </a:r>
            </a:p>
          </p:txBody>
        </p:sp>
      </p:grpSp>
    </p:spTree>
    <p:extLst>
      <p:ext uri="{BB962C8B-B14F-4D97-AF65-F5344CB8AC3E}">
        <p14:creationId xmlns:p14="http://schemas.microsoft.com/office/powerpoint/2010/main" val="76388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39</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What if one of the DBs goes offline?</a:t>
            </a:r>
          </a:p>
        </p:txBody>
      </p:sp>
      <p:grpSp>
        <p:nvGrpSpPr>
          <p:cNvPr id="2" name="Group 1">
            <a:extLst>
              <a:ext uri="{FF2B5EF4-FFF2-40B4-BE49-F238E27FC236}">
                <a16:creationId xmlns:a16="http://schemas.microsoft.com/office/drawing/2014/main" id="{06BE13E8-DFDF-68AF-33B9-96FCD8B95128}"/>
              </a:ext>
            </a:extLst>
          </p:cNvPr>
          <p:cNvGrpSpPr/>
          <p:nvPr/>
        </p:nvGrpSpPr>
        <p:grpSpPr>
          <a:xfrm>
            <a:off x="335360" y="1268760"/>
            <a:ext cx="5904656" cy="3240360"/>
            <a:chOff x="384078" y="1268760"/>
            <a:chExt cx="8230200" cy="4464496"/>
          </a:xfrm>
        </p:grpSpPr>
        <p:grpSp>
          <p:nvGrpSpPr>
            <p:cNvPr id="24" name="Group 23">
              <a:extLst>
                <a:ext uri="{FF2B5EF4-FFF2-40B4-BE49-F238E27FC236}">
                  <a16:creationId xmlns:a16="http://schemas.microsoft.com/office/drawing/2014/main" id="{93195BFE-5EC7-5D57-0209-6C5A61A7DEBD}"/>
                </a:ext>
              </a:extLst>
            </p:cNvPr>
            <p:cNvGrpSpPr/>
            <p:nvPr/>
          </p:nvGrpSpPr>
          <p:grpSpPr>
            <a:xfrm>
              <a:off x="384078" y="1268760"/>
              <a:ext cx="3185777" cy="2037063"/>
              <a:chOff x="562251" y="4523140"/>
              <a:chExt cx="2769864" cy="2002204"/>
            </a:xfrm>
          </p:grpSpPr>
          <p:sp>
            <p:nvSpPr>
              <p:cNvPr id="25" name="Rectangle: Rounded Corners 24">
                <a:extLst>
                  <a:ext uri="{FF2B5EF4-FFF2-40B4-BE49-F238E27FC236}">
                    <a16:creationId xmlns:a16="http://schemas.microsoft.com/office/drawing/2014/main" id="{DED85D91-3C9A-5837-87AB-E1963D0FC68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Private Server GIFs - Get the best GIF on GIPHY">
                <a:extLst>
                  <a:ext uri="{FF2B5EF4-FFF2-40B4-BE49-F238E27FC236}">
                    <a16:creationId xmlns:a16="http://schemas.microsoft.com/office/drawing/2014/main" id="{0425B69A-0BCE-B595-18CE-2CE7F8E1AF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071FB89-7B69-D644-9608-151EC936685E}"/>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grpSp>
          <p:nvGrpSpPr>
            <p:cNvPr id="8" name="Group 7">
              <a:extLst>
                <a:ext uri="{FF2B5EF4-FFF2-40B4-BE49-F238E27FC236}">
                  <a16:creationId xmlns:a16="http://schemas.microsoft.com/office/drawing/2014/main" id="{53BCC673-EB2A-9558-24AD-9AC050BDA01A}"/>
                </a:ext>
              </a:extLst>
            </p:cNvPr>
            <p:cNvGrpSpPr/>
            <p:nvPr/>
          </p:nvGrpSpPr>
          <p:grpSpPr>
            <a:xfrm>
              <a:off x="6372308" y="1268760"/>
              <a:ext cx="1932149" cy="1948046"/>
              <a:chOff x="530188" y="4173714"/>
              <a:chExt cx="1932149" cy="1948046"/>
            </a:xfrm>
          </p:grpSpPr>
          <p:pic>
            <p:nvPicPr>
              <p:cNvPr id="19460" name="Picture 4" descr="D365 Database Sync Solution - Connecting Software">
                <a:extLst>
                  <a:ext uri="{FF2B5EF4-FFF2-40B4-BE49-F238E27FC236}">
                    <a16:creationId xmlns:a16="http://schemas.microsoft.com/office/drawing/2014/main" id="{F0C088E8-7417-8307-0230-E8A8D278DE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aptain female with solid fill">
                <a:extLst>
                  <a:ext uri="{FF2B5EF4-FFF2-40B4-BE49-F238E27FC236}">
                    <a16:creationId xmlns:a16="http://schemas.microsoft.com/office/drawing/2014/main" id="{7A7A17AA-7CA1-905A-1F62-AF18A2084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3485" y="5575593"/>
                <a:ext cx="488100" cy="488100"/>
              </a:xfrm>
              <a:prstGeom prst="rect">
                <a:avLst/>
              </a:prstGeom>
            </p:spPr>
          </p:pic>
        </p:grpSp>
        <p:sp>
          <p:nvSpPr>
            <p:cNvPr id="31" name="TextBox 30">
              <a:extLst>
                <a:ext uri="{FF2B5EF4-FFF2-40B4-BE49-F238E27FC236}">
                  <a16:creationId xmlns:a16="http://schemas.microsoft.com/office/drawing/2014/main" id="{7AB1E9C8-7A80-4045-99A7-89D6480BDF94}"/>
                </a:ext>
              </a:extLst>
            </p:cNvPr>
            <p:cNvSpPr txBox="1"/>
            <p:nvPr/>
          </p:nvSpPr>
          <p:spPr>
            <a:xfrm rot="5400000">
              <a:off x="7851890" y="1903036"/>
              <a:ext cx="1217000" cy="307777"/>
            </a:xfrm>
            <a:prstGeom prst="rect">
              <a:avLst/>
            </a:prstGeom>
            <a:noFill/>
          </p:spPr>
          <p:txBody>
            <a:bodyPr wrap="none" rtlCol="0">
              <a:spAutoFit/>
            </a:bodyPr>
            <a:lstStyle/>
            <a:p>
              <a:r>
                <a:rPr lang="en-US" sz="1400" b="1" dirty="0">
                  <a:solidFill>
                    <a:schemeClr val="tx2">
                      <a:lumMod val="75000"/>
                    </a:schemeClr>
                  </a:solidFill>
                </a:rPr>
                <a:t>Master DB</a:t>
              </a:r>
            </a:p>
          </p:txBody>
        </p:sp>
        <p:grpSp>
          <p:nvGrpSpPr>
            <p:cNvPr id="64537" name="Group 64536">
              <a:extLst>
                <a:ext uri="{FF2B5EF4-FFF2-40B4-BE49-F238E27FC236}">
                  <a16:creationId xmlns:a16="http://schemas.microsoft.com/office/drawing/2014/main" id="{397D18CF-3009-E813-75BE-C83C15D69E2E}"/>
                </a:ext>
              </a:extLst>
            </p:cNvPr>
            <p:cNvGrpSpPr/>
            <p:nvPr/>
          </p:nvGrpSpPr>
          <p:grpSpPr>
            <a:xfrm>
              <a:off x="3569855" y="1448423"/>
              <a:ext cx="2723641" cy="296833"/>
              <a:chOff x="3569855" y="1448423"/>
              <a:chExt cx="2723641" cy="296833"/>
            </a:xfrm>
          </p:grpSpPr>
          <p:cxnSp>
            <p:nvCxnSpPr>
              <p:cNvPr id="11" name="Straight Arrow Connector 10">
                <a:extLst>
                  <a:ext uri="{FF2B5EF4-FFF2-40B4-BE49-F238E27FC236}">
                    <a16:creationId xmlns:a16="http://schemas.microsoft.com/office/drawing/2014/main" id="{A513952F-220D-7065-3108-FC19C3E70571}"/>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94CCA3A-B648-B303-286A-38F40A5559A7}"/>
                  </a:ext>
                </a:extLst>
              </p:cNvPr>
              <p:cNvSpPr txBox="1"/>
              <p:nvPr/>
            </p:nvSpPr>
            <p:spPr>
              <a:xfrm>
                <a:off x="3901668" y="1448423"/>
                <a:ext cx="2252666" cy="296833"/>
              </a:xfrm>
              <a:prstGeom prst="rect">
                <a:avLst/>
              </a:prstGeom>
              <a:noFill/>
            </p:spPr>
            <p:txBody>
              <a:bodyPr wrap="none" rtlCol="0">
                <a:spAutoFit/>
              </a:bodyPr>
              <a:lstStyle/>
              <a:p>
                <a:r>
                  <a:rPr lang="nb-NO" b="1" dirty="0">
                    <a:solidFill>
                      <a:schemeClr val="tx2">
                        <a:lumMod val="75000"/>
                      </a:schemeClr>
                    </a:solidFill>
                  </a:rPr>
                  <a:t>WRITE/UPDATE/DELETE</a:t>
                </a:r>
                <a:endParaRPr lang="en-US" b="1" dirty="0">
                  <a:solidFill>
                    <a:schemeClr val="tx2">
                      <a:lumMod val="75000"/>
                    </a:schemeClr>
                  </a:solidFill>
                </a:endParaRPr>
              </a:p>
            </p:txBody>
          </p:sp>
        </p:grpSp>
        <p:grpSp>
          <p:nvGrpSpPr>
            <p:cNvPr id="64535" name="Group 64534">
              <a:extLst>
                <a:ext uri="{FF2B5EF4-FFF2-40B4-BE49-F238E27FC236}">
                  <a16:creationId xmlns:a16="http://schemas.microsoft.com/office/drawing/2014/main" id="{33144E95-DE1F-A12A-E342-0597EB208521}"/>
                </a:ext>
              </a:extLst>
            </p:cNvPr>
            <p:cNvGrpSpPr/>
            <p:nvPr/>
          </p:nvGrpSpPr>
          <p:grpSpPr>
            <a:xfrm>
              <a:off x="6987116" y="3216806"/>
              <a:ext cx="1544295" cy="2049432"/>
              <a:chOff x="6987116" y="3216806"/>
              <a:chExt cx="1544295" cy="2049432"/>
            </a:xfrm>
          </p:grpSpPr>
          <p:grpSp>
            <p:nvGrpSpPr>
              <p:cNvPr id="43" name="Group 42">
                <a:extLst>
                  <a:ext uri="{FF2B5EF4-FFF2-40B4-BE49-F238E27FC236}">
                    <a16:creationId xmlns:a16="http://schemas.microsoft.com/office/drawing/2014/main" id="{9F8CDFE0-84F2-EDE0-EC40-30A13C273A4A}"/>
                  </a:ext>
                </a:extLst>
              </p:cNvPr>
              <p:cNvGrpSpPr/>
              <p:nvPr/>
            </p:nvGrpSpPr>
            <p:grpSpPr>
              <a:xfrm>
                <a:off x="6987116" y="4060675"/>
                <a:ext cx="1296655" cy="1205563"/>
                <a:chOff x="142845" y="4173714"/>
                <a:chExt cx="2319492" cy="2156544"/>
              </a:xfrm>
            </p:grpSpPr>
            <p:pic>
              <p:nvPicPr>
                <p:cNvPr id="50" name="Picture 4" descr="D365 Database Sync Solution - Connecting Software">
                  <a:extLst>
                    <a:ext uri="{FF2B5EF4-FFF2-40B4-BE49-F238E27FC236}">
                      <a16:creationId xmlns:a16="http://schemas.microsoft.com/office/drawing/2014/main" id="{2CF9F20A-B541-0749-C7D4-10F730D65B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01ECC61-D330-3758-E7C0-54A91A1044A5}"/>
                    </a:ext>
                  </a:extLst>
                </p:cNvPr>
                <p:cNvSpPr txBox="1"/>
                <p:nvPr/>
              </p:nvSpPr>
              <p:spPr>
                <a:xfrm rot="5400000">
                  <a:off x="-537146" y="5113087"/>
                  <a:ext cx="1897162" cy="537179"/>
                </a:xfrm>
                <a:prstGeom prst="rect">
                  <a:avLst/>
                </a:prstGeom>
                <a:noFill/>
              </p:spPr>
              <p:txBody>
                <a:bodyPr wrap="none" rtlCol="0">
                  <a:spAutoFit/>
                </a:bodyPr>
                <a:lstStyle/>
                <a:p>
                  <a:r>
                    <a:rPr lang="en-US" b="1" dirty="0">
                      <a:solidFill>
                        <a:schemeClr val="tx2">
                          <a:lumMod val="75000"/>
                        </a:schemeClr>
                      </a:solidFill>
                    </a:rPr>
                    <a:t>Slave DB1</a:t>
                  </a:r>
                </a:p>
              </p:txBody>
            </p:sp>
          </p:grpSp>
          <p:cxnSp>
            <p:nvCxnSpPr>
              <p:cNvPr id="63" name="Straight Arrow Connector 62">
                <a:extLst>
                  <a:ext uri="{FF2B5EF4-FFF2-40B4-BE49-F238E27FC236}">
                    <a16:creationId xmlns:a16="http://schemas.microsoft.com/office/drawing/2014/main" id="{B958BA92-6AC6-44F6-2B41-D59B976E781D}"/>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E20209F-BA0F-AD12-2BBA-7FF5019DB115}"/>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4539" name="Group 64538">
              <a:extLst>
                <a:ext uri="{FF2B5EF4-FFF2-40B4-BE49-F238E27FC236}">
                  <a16:creationId xmlns:a16="http://schemas.microsoft.com/office/drawing/2014/main" id="{76993657-4651-595D-CDCA-B9CA066E0A63}"/>
                </a:ext>
              </a:extLst>
            </p:cNvPr>
            <p:cNvGrpSpPr/>
            <p:nvPr/>
          </p:nvGrpSpPr>
          <p:grpSpPr>
            <a:xfrm>
              <a:off x="3241987" y="3575031"/>
              <a:ext cx="4603932" cy="1799611"/>
              <a:chOff x="3241987" y="3575031"/>
              <a:chExt cx="4603932" cy="1799611"/>
            </a:xfrm>
          </p:grpSpPr>
          <p:cxnSp>
            <p:nvCxnSpPr>
              <p:cNvPr id="55" name="Straight Arrow Connector 54">
                <a:extLst>
                  <a:ext uri="{FF2B5EF4-FFF2-40B4-BE49-F238E27FC236}">
                    <a16:creationId xmlns:a16="http://schemas.microsoft.com/office/drawing/2014/main" id="{8819411D-E306-B27F-BF4F-9C8E322B433C}"/>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5277E1-7FCA-7AED-62E5-82E257E157A7}"/>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536" name="Group 64535">
                <a:extLst>
                  <a:ext uri="{FF2B5EF4-FFF2-40B4-BE49-F238E27FC236}">
                    <a16:creationId xmlns:a16="http://schemas.microsoft.com/office/drawing/2014/main" id="{AADEBF21-AC4A-3F6B-682C-DD25115727F9}"/>
                  </a:ext>
                </a:extLst>
              </p:cNvPr>
              <p:cNvGrpSpPr/>
              <p:nvPr/>
            </p:nvGrpSpPr>
            <p:grpSpPr>
              <a:xfrm>
                <a:off x="3241987" y="3575031"/>
                <a:ext cx="4603932" cy="1799611"/>
                <a:chOff x="3241987" y="3575031"/>
                <a:chExt cx="4603932" cy="1799611"/>
              </a:xfrm>
            </p:grpSpPr>
            <p:grpSp>
              <p:nvGrpSpPr>
                <p:cNvPr id="33" name="Group 32">
                  <a:extLst>
                    <a:ext uri="{FF2B5EF4-FFF2-40B4-BE49-F238E27FC236}">
                      <a16:creationId xmlns:a16="http://schemas.microsoft.com/office/drawing/2014/main" id="{F4F0E7AA-F74C-61B3-3648-E01D35526F6F}"/>
                    </a:ext>
                  </a:extLst>
                </p:cNvPr>
                <p:cNvGrpSpPr/>
                <p:nvPr/>
              </p:nvGrpSpPr>
              <p:grpSpPr>
                <a:xfrm>
                  <a:off x="3241987" y="4115944"/>
                  <a:ext cx="1424762" cy="1258698"/>
                  <a:chOff x="-86315" y="4173714"/>
                  <a:chExt cx="2548652" cy="2251595"/>
                </a:xfrm>
              </p:grpSpPr>
              <p:pic>
                <p:nvPicPr>
                  <p:cNvPr id="36" name="Picture 4" descr="D365 Database Sync Solution - Connecting Software">
                    <a:extLst>
                      <a:ext uri="{FF2B5EF4-FFF2-40B4-BE49-F238E27FC236}">
                        <a16:creationId xmlns:a16="http://schemas.microsoft.com/office/drawing/2014/main" id="{00CE5D83-73E4-6724-12D5-1E7610A9CD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88EDCEA-CBEB-4866-8D77-4A5CA630C769}"/>
                      </a:ext>
                    </a:extLst>
                  </p:cNvPr>
                  <p:cNvSpPr txBox="1"/>
                  <p:nvPr/>
                </p:nvSpPr>
                <p:spPr>
                  <a:xfrm rot="5400000">
                    <a:off x="-766308" y="5208138"/>
                    <a:ext cx="1897164" cy="537178"/>
                  </a:xfrm>
                  <a:prstGeom prst="rect">
                    <a:avLst/>
                  </a:prstGeom>
                  <a:noFill/>
                </p:spPr>
                <p:txBody>
                  <a:bodyPr wrap="none" rtlCol="0">
                    <a:spAutoFit/>
                  </a:bodyPr>
                  <a:lstStyle/>
                  <a:p>
                    <a:r>
                      <a:rPr lang="en-US" b="1" dirty="0">
                        <a:solidFill>
                          <a:schemeClr val="tx2">
                            <a:lumMod val="75000"/>
                          </a:schemeClr>
                        </a:solidFill>
                      </a:rPr>
                      <a:t>Slave DB3</a:t>
                    </a:r>
                  </a:p>
                </p:txBody>
              </p:sp>
            </p:grpSp>
            <p:grpSp>
              <p:nvGrpSpPr>
                <p:cNvPr id="38" name="Group 37">
                  <a:extLst>
                    <a:ext uri="{FF2B5EF4-FFF2-40B4-BE49-F238E27FC236}">
                      <a16:creationId xmlns:a16="http://schemas.microsoft.com/office/drawing/2014/main" id="{7F482B95-E5AD-673F-3F06-9894A7BFAA07}"/>
                    </a:ext>
                  </a:extLst>
                </p:cNvPr>
                <p:cNvGrpSpPr/>
                <p:nvPr/>
              </p:nvGrpSpPr>
              <p:grpSpPr>
                <a:xfrm>
                  <a:off x="5083040" y="4138390"/>
                  <a:ext cx="1320134" cy="1197568"/>
                  <a:chOff x="18612" y="4173714"/>
                  <a:chExt cx="2443725" cy="2216838"/>
                </a:xfrm>
              </p:grpSpPr>
              <p:pic>
                <p:nvPicPr>
                  <p:cNvPr id="41" name="Picture 4" descr="D365 Database Sync Solution - Connecting Software">
                    <a:extLst>
                      <a:ext uri="{FF2B5EF4-FFF2-40B4-BE49-F238E27FC236}">
                        <a16:creationId xmlns:a16="http://schemas.microsoft.com/office/drawing/2014/main" id="{9E96EAB7-8C00-11CD-1C13-1FA1F06BBE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EA3D7BF6-27A8-6696-65F8-64A6BFEDD54C}"/>
                      </a:ext>
                    </a:extLst>
                  </p:cNvPr>
                  <p:cNvSpPr txBox="1"/>
                  <p:nvPr/>
                </p:nvSpPr>
                <p:spPr>
                  <a:xfrm rot="5400000">
                    <a:off x="-729163" y="5007482"/>
                    <a:ext cx="2130845" cy="635295"/>
                  </a:xfrm>
                  <a:prstGeom prst="rect">
                    <a:avLst/>
                  </a:prstGeom>
                  <a:noFill/>
                </p:spPr>
                <p:txBody>
                  <a:bodyPr wrap="none" rtlCol="0">
                    <a:spAutoFit/>
                  </a:bodyPr>
                  <a:lstStyle/>
                  <a:p>
                    <a:r>
                      <a:rPr lang="en-US" b="1" dirty="0">
                        <a:solidFill>
                          <a:schemeClr val="tx2">
                            <a:lumMod val="75000"/>
                          </a:schemeClr>
                        </a:solidFill>
                      </a:rPr>
                      <a:t>Slave</a:t>
                    </a:r>
                    <a:r>
                      <a:rPr lang="en-US" sz="1000" b="1" dirty="0">
                        <a:solidFill>
                          <a:schemeClr val="tx2">
                            <a:lumMod val="75000"/>
                          </a:schemeClr>
                        </a:solidFill>
                      </a:rPr>
                      <a:t> DB2</a:t>
                    </a:r>
                  </a:p>
                </p:txBody>
              </p:sp>
            </p:grpSp>
            <p:cxnSp>
              <p:nvCxnSpPr>
                <p:cNvPr id="59" name="Straight Arrow Connector 58">
                  <a:extLst>
                    <a:ext uri="{FF2B5EF4-FFF2-40B4-BE49-F238E27FC236}">
                      <a16:creationId xmlns:a16="http://schemas.microsoft.com/office/drawing/2014/main" id="{2AF35206-0288-04C3-3B6C-24FAA2D6C408}"/>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729BA85-A09F-B2A3-6F73-C691044F3373}"/>
                    </a:ext>
                  </a:extLst>
                </p:cNvPr>
                <p:cNvSpPr txBox="1"/>
                <p:nvPr/>
              </p:nvSpPr>
              <p:spPr>
                <a:xfrm>
                  <a:off x="5141701" y="3575031"/>
                  <a:ext cx="1031051"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4538" name="Group 64537">
              <a:extLst>
                <a:ext uri="{FF2B5EF4-FFF2-40B4-BE49-F238E27FC236}">
                  <a16:creationId xmlns:a16="http://schemas.microsoft.com/office/drawing/2014/main" id="{C272D15E-242B-8451-F2E5-6C3C8ADB303E}"/>
                </a:ext>
              </a:extLst>
            </p:cNvPr>
            <p:cNvGrpSpPr/>
            <p:nvPr/>
          </p:nvGrpSpPr>
          <p:grpSpPr>
            <a:xfrm>
              <a:off x="1187561" y="3305822"/>
              <a:ext cx="7244732" cy="2427434"/>
              <a:chOff x="1187561" y="3305822"/>
              <a:chExt cx="7244732" cy="2427434"/>
            </a:xfrm>
          </p:grpSpPr>
          <p:cxnSp>
            <p:nvCxnSpPr>
              <p:cNvPr id="64526" name="Connector: Elbow 64525">
                <a:extLst>
                  <a:ext uri="{FF2B5EF4-FFF2-40B4-BE49-F238E27FC236}">
                    <a16:creationId xmlns:a16="http://schemas.microsoft.com/office/drawing/2014/main" id="{6C23C368-5B38-D310-62E8-2EFDF843DE8D}"/>
                  </a:ext>
                </a:extLst>
              </p:cNvPr>
              <p:cNvCxnSpPr>
                <a:stCxn id="25" idx="2"/>
              </p:cNvCxnSpPr>
              <p:nvPr/>
            </p:nvCxnSpPr>
            <p:spPr>
              <a:xfrm rot="16200000" flipH="1">
                <a:off x="3749266" y="1533523"/>
                <a:ext cx="2427433" cy="597203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64532" name="Group 64531">
                <a:extLst>
                  <a:ext uri="{FF2B5EF4-FFF2-40B4-BE49-F238E27FC236}">
                    <a16:creationId xmlns:a16="http://schemas.microsoft.com/office/drawing/2014/main" id="{0C14787B-12E2-1471-115C-9B78AAAFA52D}"/>
                  </a:ext>
                </a:extLst>
              </p:cNvPr>
              <p:cNvGrpSpPr/>
              <p:nvPr/>
            </p:nvGrpSpPr>
            <p:grpSpPr>
              <a:xfrm>
                <a:off x="7931835" y="5203258"/>
                <a:ext cx="500458" cy="527813"/>
                <a:chOff x="7931835" y="5203258"/>
                <a:chExt cx="500458" cy="527813"/>
              </a:xfrm>
            </p:grpSpPr>
            <p:sp>
              <p:nvSpPr>
                <p:cNvPr id="65" name="TextBox 64">
                  <a:extLst>
                    <a:ext uri="{FF2B5EF4-FFF2-40B4-BE49-F238E27FC236}">
                      <a16:creationId xmlns:a16="http://schemas.microsoft.com/office/drawing/2014/main" id="{E1B0FF8D-4AA3-9B43-1FC8-FD091E7552D8}"/>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64528" name="Straight Arrow Connector 64527">
                  <a:extLst>
                    <a:ext uri="{FF2B5EF4-FFF2-40B4-BE49-F238E27FC236}">
                      <a16:creationId xmlns:a16="http://schemas.microsoft.com/office/drawing/2014/main" id="{76B24E70-FDE3-9740-546E-4CF6B7349239}"/>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7D49961-94C0-622D-90FC-E1055D4D623E}"/>
                  </a:ext>
                </a:extLst>
              </p:cNvPr>
              <p:cNvGrpSpPr/>
              <p:nvPr/>
            </p:nvGrpSpPr>
            <p:grpSpPr>
              <a:xfrm>
                <a:off x="5861506" y="5205443"/>
                <a:ext cx="500458" cy="527813"/>
                <a:chOff x="7931835" y="5203258"/>
                <a:chExt cx="500458" cy="527813"/>
              </a:xfrm>
            </p:grpSpPr>
            <p:sp>
              <p:nvSpPr>
                <p:cNvPr id="96" name="TextBox 95">
                  <a:extLst>
                    <a:ext uri="{FF2B5EF4-FFF2-40B4-BE49-F238E27FC236}">
                      <a16:creationId xmlns:a16="http://schemas.microsoft.com/office/drawing/2014/main" id="{24CFDB53-612A-7165-905D-8C3E477F71FB}"/>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97" name="Straight Arrow Connector 96">
                  <a:extLst>
                    <a:ext uri="{FF2B5EF4-FFF2-40B4-BE49-F238E27FC236}">
                      <a16:creationId xmlns:a16="http://schemas.microsoft.com/office/drawing/2014/main" id="{D1BD5077-8D9C-9E33-881F-17D6A7B7619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6D30FBB-6268-9AFE-832F-121D03E01A29}"/>
                  </a:ext>
                </a:extLst>
              </p:cNvPr>
              <p:cNvGrpSpPr/>
              <p:nvPr/>
            </p:nvGrpSpPr>
            <p:grpSpPr>
              <a:xfrm>
                <a:off x="4161417" y="5190751"/>
                <a:ext cx="500458" cy="527813"/>
                <a:chOff x="7931835" y="5203258"/>
                <a:chExt cx="500458" cy="527813"/>
              </a:xfrm>
            </p:grpSpPr>
            <p:sp>
              <p:nvSpPr>
                <p:cNvPr id="99" name="TextBox 98">
                  <a:extLst>
                    <a:ext uri="{FF2B5EF4-FFF2-40B4-BE49-F238E27FC236}">
                      <a16:creationId xmlns:a16="http://schemas.microsoft.com/office/drawing/2014/main" id="{466C1A33-A436-5702-858F-8BE08E47CAAF}"/>
                    </a:ext>
                  </a:extLst>
                </p:cNvPr>
                <p:cNvSpPr txBox="1"/>
                <p:nvPr/>
              </p:nvSpPr>
              <p:spPr>
                <a:xfrm>
                  <a:off x="7931835" y="5401391"/>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00" name="Straight Arrow Connector 99">
                  <a:extLst>
                    <a:ext uri="{FF2B5EF4-FFF2-40B4-BE49-F238E27FC236}">
                      <a16:creationId xmlns:a16="http://schemas.microsoft.com/office/drawing/2014/main" id="{31EF8884-1D3F-6E86-7D09-E8E6B0885AD1}"/>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79EF9650-D147-246E-34C7-76E5AB8ECBAE}"/>
                  </a:ext>
                </a:extLst>
              </p:cNvPr>
              <p:cNvSpPr txBox="1"/>
              <p:nvPr/>
            </p:nvSpPr>
            <p:spPr>
              <a:xfrm>
                <a:off x="1187561" y="3780407"/>
                <a:ext cx="791794" cy="296834"/>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sp>
        <p:nvSpPr>
          <p:cNvPr id="3" name="TextBox 2">
            <a:extLst>
              <a:ext uri="{FF2B5EF4-FFF2-40B4-BE49-F238E27FC236}">
                <a16:creationId xmlns:a16="http://schemas.microsoft.com/office/drawing/2014/main" id="{70E1CD55-24E6-F78B-0BCE-B0A45C104724}"/>
              </a:ext>
            </a:extLst>
          </p:cNvPr>
          <p:cNvSpPr txBox="1"/>
          <p:nvPr/>
        </p:nvSpPr>
        <p:spPr>
          <a:xfrm>
            <a:off x="7392452" y="1264176"/>
            <a:ext cx="4273151" cy="101829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If there is only 1 slave</a:t>
            </a:r>
            <a:r>
              <a:rPr lang="en-US" sz="1400" dirty="0"/>
              <a:t>, and if it goes offline, read operations will be redirected to master DB temporarily.  </a:t>
            </a:r>
            <a:endParaRPr lang="en-US" sz="1400" u="sng" dirty="0"/>
          </a:p>
        </p:txBody>
      </p:sp>
      <p:sp>
        <p:nvSpPr>
          <p:cNvPr id="54" name="TextBox 53">
            <a:extLst>
              <a:ext uri="{FF2B5EF4-FFF2-40B4-BE49-F238E27FC236}">
                <a16:creationId xmlns:a16="http://schemas.microsoft.com/office/drawing/2014/main" id="{95FCA5F6-2DEA-4205-A770-3E1F1E0ECF29}"/>
              </a:ext>
            </a:extLst>
          </p:cNvPr>
          <p:cNvSpPr txBox="1"/>
          <p:nvPr/>
        </p:nvSpPr>
        <p:spPr>
          <a:xfrm>
            <a:off x="7439470" y="3221321"/>
            <a:ext cx="4179113" cy="101829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If there is multiple slaves, </a:t>
            </a:r>
            <a:r>
              <a:rPr lang="en-US" sz="1400" dirty="0"/>
              <a:t>and if one slave goes down, read operations are redirected to healthy slaves.</a:t>
            </a:r>
          </a:p>
        </p:txBody>
      </p:sp>
      <p:sp>
        <p:nvSpPr>
          <p:cNvPr id="56" name="TextBox 55">
            <a:extLst>
              <a:ext uri="{FF2B5EF4-FFF2-40B4-BE49-F238E27FC236}">
                <a16:creationId xmlns:a16="http://schemas.microsoft.com/office/drawing/2014/main" id="{DBB30275-A750-40D5-27A0-85BB834C7A6A}"/>
              </a:ext>
            </a:extLst>
          </p:cNvPr>
          <p:cNvSpPr txBox="1"/>
          <p:nvPr/>
        </p:nvSpPr>
        <p:spPr>
          <a:xfrm>
            <a:off x="505928" y="4950257"/>
            <a:ext cx="11092188" cy="69512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If master DB goes offline, </a:t>
            </a:r>
            <a:r>
              <a:rPr lang="en-US" sz="1400" dirty="0"/>
              <a:t>a slave DB is promoted to master DB. Faulty is replaced/repaired and goes back to former process. </a:t>
            </a:r>
          </a:p>
        </p:txBody>
      </p:sp>
      <p:sp>
        <p:nvSpPr>
          <p:cNvPr id="52" name="TextBox 51">
            <a:extLst>
              <a:ext uri="{FF2B5EF4-FFF2-40B4-BE49-F238E27FC236}">
                <a16:creationId xmlns:a16="http://schemas.microsoft.com/office/drawing/2014/main" id="{0B715118-83C5-924F-546A-EAD06CD3512E}"/>
              </a:ext>
            </a:extLst>
          </p:cNvPr>
          <p:cNvSpPr txBox="1"/>
          <p:nvPr/>
        </p:nvSpPr>
        <p:spPr>
          <a:xfrm>
            <a:off x="505928" y="5863841"/>
            <a:ext cx="11092188" cy="371961"/>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400" b="1" dirty="0"/>
              <a:t>Master/slave </a:t>
            </a:r>
            <a:r>
              <a:rPr lang="en-US" sz="1400" dirty="0"/>
              <a:t>management requires complex configuration. </a:t>
            </a:r>
          </a:p>
        </p:txBody>
      </p:sp>
    </p:spTree>
    <p:extLst>
      <p:ext uri="{BB962C8B-B14F-4D97-AF65-F5344CB8AC3E}">
        <p14:creationId xmlns:p14="http://schemas.microsoft.com/office/powerpoint/2010/main" val="16269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78987512-A06F-4184-9412-729D086C2101}"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494F9D7-33C9-4CF8-974A-09564C5968C2}" type="slidenum">
              <a:rPr lang="da-DK" smtClean="0"/>
              <a:pPr>
                <a:defRPr/>
              </a:pPr>
              <a:t>4</a:t>
            </a:fld>
            <a:endParaRPr lang="da-DK"/>
          </a:p>
        </p:txBody>
      </p:sp>
      <p:sp>
        <p:nvSpPr>
          <p:cNvPr id="60419" name="Text Box 2"/>
          <p:cNvSpPr txBox="1">
            <a:spLocks noChangeArrowheads="1"/>
          </p:cNvSpPr>
          <p:nvPr/>
        </p:nvSpPr>
        <p:spPr bwMode="auto">
          <a:xfrm rot="16200000">
            <a:off x="-1570211" y="3174331"/>
            <a:ext cx="5269886" cy="738664"/>
          </a:xfrm>
          <a:prstGeom prst="rect">
            <a:avLst/>
          </a:prstGeom>
          <a:noFill/>
          <a:ln w="9525">
            <a:noFill/>
            <a:miter lim="800000"/>
            <a:headEnd/>
            <a:tailEnd/>
          </a:ln>
        </p:spPr>
        <p:txBody>
          <a:bodyPr wrap="square" lIns="0" tIns="0" rIns="0" bIns="0">
            <a:spAutoFit/>
          </a:bodyPr>
          <a:lstStyle/>
          <a:p>
            <a:r>
              <a:rPr lang="en-US" sz="4800" dirty="0">
                <a:solidFill>
                  <a:srgbClr val="DE0000"/>
                </a:solidFill>
              </a:rPr>
              <a:t>Published books</a:t>
            </a:r>
          </a:p>
        </p:txBody>
      </p:sp>
      <p:pic>
        <p:nvPicPr>
          <p:cNvPr id="1028" name="Picture 4" descr="Hands-On Exploratory data analysis">
            <a:extLst>
              <a:ext uri="{FF2B5EF4-FFF2-40B4-BE49-F238E27FC236}">
                <a16:creationId xmlns:a16="http://schemas.microsoft.com/office/drawing/2014/main" id="{7799FC68-5E4E-9083-C70F-1FADD833B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275" r="-1"/>
          <a:stretch/>
        </p:blipFill>
        <p:spPr bwMode="auto">
          <a:xfrm>
            <a:off x="1920519" y="1034367"/>
            <a:ext cx="4162696" cy="5144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nds-On Big Data Modeling">
            <a:extLst>
              <a:ext uri="{FF2B5EF4-FFF2-40B4-BE49-F238E27FC236}">
                <a16:creationId xmlns:a16="http://schemas.microsoft.com/office/drawing/2014/main" id="{220CC115-B76F-93DD-4800-3123DAB4F2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12" y="3717032"/>
            <a:ext cx="4570128" cy="25567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dux Quick Start Guide">
            <a:extLst>
              <a:ext uri="{FF2B5EF4-FFF2-40B4-BE49-F238E27FC236}">
                <a16:creationId xmlns:a16="http://schemas.microsoft.com/office/drawing/2014/main" id="{AA7E8EDF-2922-AF1D-6F45-0842E76E3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194651"/>
            <a:ext cx="4570128" cy="304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7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fontScale="90000"/>
          </a:bodyPr>
          <a:lstStyle/>
          <a:p>
            <a:pPr>
              <a:lnSpc>
                <a:spcPct val="150000"/>
              </a:lnSpc>
            </a:pPr>
            <a:r>
              <a:rPr lang="en-US" dirty="0"/>
              <a:t>Let us include DB replication into our 2-server architecture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914400" y="2678906"/>
            <a:ext cx="10363200" cy="1500187"/>
          </a:xfrm>
        </p:spPr>
        <p:txBody>
          <a:bodyPr/>
          <a:lstStyle/>
          <a:p>
            <a:pPr>
              <a:lnSpc>
                <a:spcPct val="150000"/>
              </a:lnSpc>
            </a:pPr>
            <a:r>
              <a:rPr lang="en-US" dirty="0"/>
              <a:t>We discussed database replication.</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40</a:t>
            </a:fld>
            <a:endParaRPr lang="sv-SE"/>
          </a:p>
        </p:txBody>
      </p:sp>
    </p:spTree>
    <p:extLst>
      <p:ext uri="{BB962C8B-B14F-4D97-AF65-F5344CB8AC3E}">
        <p14:creationId xmlns:p14="http://schemas.microsoft.com/office/powerpoint/2010/main" val="54802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41</a:t>
            </a:fld>
            <a:endParaRPr lang="da-DK"/>
          </a:p>
        </p:txBody>
      </p:sp>
      <p:sp>
        <p:nvSpPr>
          <p:cNvPr id="64515" name="Rectangle 2"/>
          <p:cNvSpPr>
            <a:spLocks noGrp="1" noChangeArrowheads="1"/>
          </p:cNvSpPr>
          <p:nvPr>
            <p:ph type="title"/>
          </p:nvPr>
        </p:nvSpPr>
        <p:spPr>
          <a:xfrm>
            <a:off x="335360" y="441325"/>
            <a:ext cx="8424465" cy="406400"/>
          </a:xfrm>
        </p:spPr>
        <p:txBody>
          <a:bodyPr/>
          <a:lstStyle/>
          <a:p>
            <a:pPr lvl="1">
              <a:lnSpc>
                <a:spcPct val="113000"/>
              </a:lnSpc>
              <a:tabLst>
                <a:tab pos="6283325" algn="l"/>
                <a:tab pos="7346950" algn="r"/>
                <a:tab pos="7532688" algn="l"/>
                <a:tab pos="8420100" algn="r"/>
              </a:tabLst>
            </a:pPr>
            <a:r>
              <a:rPr lang="en-US" dirty="0"/>
              <a:t>Two-server architecture with LB, DB replication</a:t>
            </a:r>
          </a:p>
        </p:txBody>
      </p:sp>
      <p:grpSp>
        <p:nvGrpSpPr>
          <p:cNvPr id="25" name="Group 24">
            <a:extLst>
              <a:ext uri="{FF2B5EF4-FFF2-40B4-BE49-F238E27FC236}">
                <a16:creationId xmlns:a16="http://schemas.microsoft.com/office/drawing/2014/main" id="{637E8445-FED5-1FE4-5E5B-20CA977FAF39}"/>
              </a:ext>
            </a:extLst>
          </p:cNvPr>
          <p:cNvGrpSpPr/>
          <p:nvPr/>
        </p:nvGrpSpPr>
        <p:grpSpPr>
          <a:xfrm>
            <a:off x="2863573" y="748480"/>
            <a:ext cx="5816570" cy="2194604"/>
            <a:chOff x="2900392" y="712681"/>
            <a:chExt cx="5816570"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1"/>
              <a:ext cx="2269697" cy="276999"/>
            </a:xfrm>
            <a:prstGeom prst="rect">
              <a:avLst/>
            </a:prstGeom>
            <a:noFill/>
          </p:spPr>
          <p:txBody>
            <a:bodyPr wrap="square" rtlCol="0">
              <a:spAutoFit/>
            </a:bodyPr>
            <a:lstStyle/>
            <a:p>
              <a:r>
                <a:rPr lang="nb-NO" sz="1200" u="sng" dirty="0"/>
                <a:t>195.88.55.16</a:t>
              </a:r>
              <a:endParaRPr lang="en-US" sz="1200"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96057"/>
              <a:ext cx="1461729" cy="307777"/>
            </a:xfrm>
            <a:prstGeom prst="rect">
              <a:avLst/>
            </a:prstGeom>
            <a:noFill/>
          </p:spPr>
          <p:txBody>
            <a:bodyPr wrap="square" rtlCol="0">
              <a:spAutoFit/>
            </a:bodyPr>
            <a:lstStyle/>
            <a:p>
              <a:r>
                <a:rPr lang="en-US" sz="1400" dirty="0"/>
                <a:t>Load Balancer</a:t>
              </a:r>
            </a:p>
          </p:txBody>
        </p:sp>
      </p:grpSp>
      <p:grpSp>
        <p:nvGrpSpPr>
          <p:cNvPr id="29" name="Group 28">
            <a:extLst>
              <a:ext uri="{FF2B5EF4-FFF2-40B4-BE49-F238E27FC236}">
                <a16:creationId xmlns:a16="http://schemas.microsoft.com/office/drawing/2014/main" id="{B61359D9-3624-662C-6367-A3B506F71EB9}"/>
              </a:ext>
            </a:extLst>
          </p:cNvPr>
          <p:cNvGrpSpPr/>
          <p:nvPr/>
        </p:nvGrpSpPr>
        <p:grpSpPr>
          <a:xfrm>
            <a:off x="203318" y="1077303"/>
            <a:ext cx="2635019" cy="3326958"/>
            <a:chOff x="257375" y="964851"/>
            <a:chExt cx="2635019" cy="332695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597134" y="2326833"/>
              <a:ext cx="1844153" cy="1964976"/>
              <a:chOff x="597134" y="2326833"/>
              <a:chExt cx="1844153" cy="196497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597134" y="3122386"/>
                <a:ext cx="1844153" cy="1169423"/>
                <a:chOff x="7569874" y="-40921"/>
                <a:chExt cx="1844153" cy="1169423"/>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75" t="13799" b="10601"/>
                <a:stretch/>
              </p:blipFill>
              <p:spPr bwMode="auto">
                <a:xfrm>
                  <a:off x="7850731" y="-40921"/>
                  <a:ext cx="1563296" cy="11694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7362284" y="314448"/>
                  <a:ext cx="815290" cy="400110"/>
                </a:xfrm>
                <a:prstGeom prst="rect">
                  <a:avLst/>
                </a:prstGeom>
                <a:noFill/>
              </p:spPr>
              <p:txBody>
                <a:bodyPr wrap="square" rtlCol="0">
                  <a:spAutoFit/>
                </a:bodyPr>
                <a:lstStyle/>
                <a:p>
                  <a:r>
                    <a:rPr lang="en-US" sz="2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89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519009" y="2720074"/>
                <a:ext cx="740908" cy="184666"/>
              </a:xfrm>
              <a:prstGeom prst="rect">
                <a:avLst/>
              </a:prstGeom>
              <a:noFill/>
            </p:spPr>
            <p:txBody>
              <a:bodyPr wrap="none" rtlCol="0">
                <a:spAutoFit/>
              </a:bodyPr>
              <a:lstStyle/>
              <a:p>
                <a:r>
                  <a:rPr lang="nb-NO" sz="600" dirty="0"/>
                  <a:t> </a:t>
                </a:r>
                <a:r>
                  <a:rPr lang="nb-NO" sz="600" u="sng" dirty="0"/>
                  <a:t>195.88.55.16</a:t>
                </a:r>
                <a:endParaRPr lang="en-US" sz="600"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638719" y="2734088"/>
                <a:ext cx="810857" cy="184666"/>
              </a:xfrm>
              <a:prstGeom prst="rect">
                <a:avLst/>
              </a:prstGeom>
              <a:noFill/>
            </p:spPr>
            <p:txBody>
              <a:bodyPr wrap="square" rtlCol="0">
                <a:spAutoFit/>
              </a:bodyPr>
              <a:lstStyle/>
              <a:p>
                <a:r>
                  <a:rPr lang="nb-NO" sz="600" dirty="0"/>
                  <a:t> w</a:t>
                </a:r>
                <a:r>
                  <a:rPr lang="en-US" sz="600"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90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257375" y="964851"/>
              <a:ext cx="2635019" cy="1361982"/>
              <a:chOff x="257375" y="964851"/>
              <a:chExt cx="2635019" cy="1361982"/>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67570" y="1527124"/>
                <a:ext cx="687387" cy="307777"/>
              </a:xfrm>
              <a:prstGeom prst="rect">
                <a:avLst/>
              </a:prstGeom>
              <a:noFill/>
            </p:spPr>
            <p:txBody>
              <a:bodyPr wrap="square" rtlCol="0">
                <a:spAutoFit/>
              </a:bodyPr>
              <a:lstStyle/>
              <a:p>
                <a:r>
                  <a:rPr lang="en-US" sz="1400" dirty="0"/>
                  <a:t>User</a:t>
                </a:r>
              </a:p>
            </p:txBody>
          </p:sp>
        </p:grpSp>
      </p:grpSp>
      <p:grpSp>
        <p:nvGrpSpPr>
          <p:cNvPr id="28" name="Group 27">
            <a:extLst>
              <a:ext uri="{FF2B5EF4-FFF2-40B4-BE49-F238E27FC236}">
                <a16:creationId xmlns:a16="http://schemas.microsoft.com/office/drawing/2014/main" id="{9CE19D4A-366E-1FB3-91FA-030F0E71328D}"/>
              </a:ext>
            </a:extLst>
          </p:cNvPr>
          <p:cNvGrpSpPr/>
          <p:nvPr/>
        </p:nvGrpSpPr>
        <p:grpSpPr>
          <a:xfrm>
            <a:off x="2879028" y="1755818"/>
            <a:ext cx="3346090" cy="309424"/>
            <a:chOff x="2879028" y="1755818"/>
            <a:chExt cx="3346090" cy="30942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2" y="1788243"/>
              <a:ext cx="1125629" cy="276999"/>
            </a:xfrm>
            <a:prstGeom prst="rect">
              <a:avLst/>
            </a:prstGeom>
            <a:noFill/>
          </p:spPr>
          <p:txBody>
            <a:bodyPr wrap="none" rtlCol="0">
              <a:spAutoFit/>
            </a:bodyPr>
            <a:lstStyle/>
            <a:p>
              <a:r>
                <a:rPr lang="nb-NO" sz="1200" dirty="0"/>
                <a:t> show vg.no</a:t>
              </a:r>
              <a:endParaRPr lang="en-US" sz="1200" u="sng" dirty="0"/>
            </a:p>
          </p:txBody>
        </p:sp>
      </p:grpSp>
      <p:grpSp>
        <p:nvGrpSpPr>
          <p:cNvPr id="14336" name="Group 14335">
            <a:extLst>
              <a:ext uri="{FF2B5EF4-FFF2-40B4-BE49-F238E27FC236}">
                <a16:creationId xmlns:a16="http://schemas.microsoft.com/office/drawing/2014/main" id="{45379E87-6FD6-2BA9-1968-88BDA5B2B266}"/>
              </a:ext>
            </a:extLst>
          </p:cNvPr>
          <p:cNvGrpSpPr/>
          <p:nvPr/>
        </p:nvGrpSpPr>
        <p:grpSpPr>
          <a:xfrm>
            <a:off x="2251110" y="2606861"/>
            <a:ext cx="9762615" cy="3789223"/>
            <a:chOff x="2251110" y="2606861"/>
            <a:chExt cx="9762615" cy="3789223"/>
          </a:xfrm>
        </p:grpSpPr>
        <p:cxnSp>
          <p:nvCxnSpPr>
            <p:cNvPr id="51" name="Straight Arrow Connector 50">
              <a:extLst>
                <a:ext uri="{FF2B5EF4-FFF2-40B4-BE49-F238E27FC236}">
                  <a16:creationId xmlns:a16="http://schemas.microsoft.com/office/drawing/2014/main" id="{4DF2E7B0-5972-9466-7AFB-8AED55DF9BF1}"/>
                </a:ext>
              </a:extLst>
            </p:cNvPr>
            <p:cNvCxnSpPr>
              <a:cxnSpLocks/>
            </p:cNvCxnSpPr>
            <p:nvPr/>
          </p:nvCxnSpPr>
          <p:spPr>
            <a:xfrm flipH="1">
              <a:off x="3923162" y="2606861"/>
              <a:ext cx="2813123" cy="152355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9844123">
              <a:off x="4588722" y="2953665"/>
              <a:ext cx="1712520" cy="276999"/>
            </a:xfrm>
            <a:prstGeom prst="rect">
              <a:avLst/>
            </a:prstGeom>
            <a:noFill/>
          </p:spPr>
          <p:txBody>
            <a:bodyPr wrap="none" rtlCol="0">
              <a:spAutoFit/>
            </a:bodyPr>
            <a:lstStyle/>
            <a:p>
              <a:r>
                <a:rPr lang="nb-NO" sz="1200" dirty="0"/>
                <a:t>Private IP: 10.0.0.1</a:t>
              </a:r>
              <a:endParaRPr lang="en-US" sz="1200"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420026" y="2690901"/>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7506270" y="3148565"/>
              <a:ext cx="1712520" cy="276999"/>
            </a:xfrm>
            <a:prstGeom prst="rect">
              <a:avLst/>
            </a:prstGeom>
            <a:noFill/>
          </p:spPr>
          <p:txBody>
            <a:bodyPr wrap="none" rtlCol="0">
              <a:spAutoFit/>
            </a:bodyPr>
            <a:lstStyle/>
            <a:p>
              <a:r>
                <a:rPr lang="nb-NO" sz="1200" dirty="0"/>
                <a:t>Private IP: 10.0.0.2</a:t>
              </a:r>
              <a:endParaRPr lang="en-US" sz="1200" u="sng" dirty="0"/>
            </a:p>
          </p:txBody>
        </p:sp>
        <p:grpSp>
          <p:nvGrpSpPr>
            <p:cNvPr id="58" name="Group 57">
              <a:extLst>
                <a:ext uri="{FF2B5EF4-FFF2-40B4-BE49-F238E27FC236}">
                  <a16:creationId xmlns:a16="http://schemas.microsoft.com/office/drawing/2014/main" id="{FA321D39-B0DF-7243-B5AD-860CA7E2F99F}"/>
                </a:ext>
              </a:extLst>
            </p:cNvPr>
            <p:cNvGrpSpPr/>
            <p:nvPr/>
          </p:nvGrpSpPr>
          <p:grpSpPr>
            <a:xfrm>
              <a:off x="7736436" y="4130419"/>
              <a:ext cx="4277289" cy="2229500"/>
              <a:chOff x="384078" y="1177668"/>
              <a:chExt cx="8284967" cy="5040786"/>
            </a:xfrm>
          </p:grpSpPr>
          <p:grpSp>
            <p:nvGrpSpPr>
              <p:cNvPr id="59" name="Group 58">
                <a:extLst>
                  <a:ext uri="{FF2B5EF4-FFF2-40B4-BE49-F238E27FC236}">
                    <a16:creationId xmlns:a16="http://schemas.microsoft.com/office/drawing/2014/main" id="{2E751575-2508-808A-B911-77C0B263FB82}"/>
                  </a:ext>
                </a:extLst>
              </p:cNvPr>
              <p:cNvGrpSpPr/>
              <p:nvPr/>
            </p:nvGrpSpPr>
            <p:grpSpPr>
              <a:xfrm>
                <a:off x="384078" y="1268760"/>
                <a:ext cx="3358426" cy="2306272"/>
                <a:chOff x="562251" y="4523140"/>
                <a:chExt cx="2919973" cy="2266806"/>
              </a:xfrm>
            </p:grpSpPr>
            <p:sp>
              <p:nvSpPr>
                <p:cNvPr id="101" name="Rectangle: Rounded Corners 100">
                  <a:extLst>
                    <a:ext uri="{FF2B5EF4-FFF2-40B4-BE49-F238E27FC236}">
                      <a16:creationId xmlns:a16="http://schemas.microsoft.com/office/drawing/2014/main" id="{BED0284F-2061-9E9A-7DD0-3FE96EEAD11A}"/>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4" descr="Private Server GIFs - Get the best GIF on GIPHY">
                  <a:extLst>
                    <a:ext uri="{FF2B5EF4-FFF2-40B4-BE49-F238E27FC236}">
                      <a16:creationId xmlns:a16="http://schemas.microsoft.com/office/drawing/2014/main" id="{A09ECD49-B7AC-F1B7-CD51-A7D9D598EB4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68E11D25-DC77-EFBE-2B64-856724BB1F31}"/>
                    </a:ext>
                  </a:extLst>
                </p:cNvPr>
                <p:cNvSpPr txBox="1"/>
                <p:nvPr/>
              </p:nvSpPr>
              <p:spPr>
                <a:xfrm>
                  <a:off x="1494778" y="6139031"/>
                  <a:ext cx="1987446" cy="581365"/>
                </a:xfrm>
                <a:prstGeom prst="rect">
                  <a:avLst/>
                </a:prstGeom>
                <a:noFill/>
              </p:spPr>
              <p:txBody>
                <a:bodyPr wrap="none" rtlCol="0">
                  <a:spAutoFit/>
                </a:bodyPr>
                <a:lstStyle/>
                <a:p>
                  <a:r>
                    <a:rPr lang="en-US" sz="1100" dirty="0"/>
                    <a:t>Web server 2 </a:t>
                  </a:r>
                </a:p>
              </p:txBody>
            </p:sp>
          </p:grpSp>
          <p:grpSp>
            <p:nvGrpSpPr>
              <p:cNvPr id="60" name="Group 59">
                <a:extLst>
                  <a:ext uri="{FF2B5EF4-FFF2-40B4-BE49-F238E27FC236}">
                    <a16:creationId xmlns:a16="http://schemas.microsoft.com/office/drawing/2014/main" id="{C12942AB-B86C-FE81-3BDB-302B26DEDA5D}"/>
                  </a:ext>
                </a:extLst>
              </p:cNvPr>
              <p:cNvGrpSpPr/>
              <p:nvPr/>
            </p:nvGrpSpPr>
            <p:grpSpPr>
              <a:xfrm>
                <a:off x="6372308" y="1268760"/>
                <a:ext cx="1932149" cy="1948046"/>
                <a:chOff x="530188" y="4173714"/>
                <a:chExt cx="1932149" cy="1948046"/>
              </a:xfrm>
            </p:grpSpPr>
            <p:pic>
              <p:nvPicPr>
                <p:cNvPr id="99" name="Picture 4" descr="D365 Database Sync Solution - Connecting Software">
                  <a:extLst>
                    <a:ext uri="{FF2B5EF4-FFF2-40B4-BE49-F238E27FC236}">
                      <a16:creationId xmlns:a16="http://schemas.microsoft.com/office/drawing/2014/main" id="{5A7F5E73-03A0-14AC-0C39-50CA8F16780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descr="Captain female with solid fill">
                  <a:extLst>
                    <a:ext uri="{FF2B5EF4-FFF2-40B4-BE49-F238E27FC236}">
                      <a16:creationId xmlns:a16="http://schemas.microsoft.com/office/drawing/2014/main" id="{BF0D58FF-0C70-3E94-FD4F-FF8010C30FB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3485" y="5575593"/>
                  <a:ext cx="488100" cy="488100"/>
                </a:xfrm>
                <a:prstGeom prst="rect">
                  <a:avLst/>
                </a:prstGeom>
              </p:spPr>
            </p:pic>
          </p:grpSp>
          <p:sp>
            <p:nvSpPr>
              <p:cNvPr id="61" name="TextBox 60">
                <a:extLst>
                  <a:ext uri="{FF2B5EF4-FFF2-40B4-BE49-F238E27FC236}">
                    <a16:creationId xmlns:a16="http://schemas.microsoft.com/office/drawing/2014/main" id="{64AD9BD9-2FAA-1302-EA4E-E4ABAA83476B}"/>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62" name="Group 61">
                <a:extLst>
                  <a:ext uri="{FF2B5EF4-FFF2-40B4-BE49-F238E27FC236}">
                    <a16:creationId xmlns:a16="http://schemas.microsoft.com/office/drawing/2014/main" id="{A73D3BAE-2D28-B1BF-AB8C-2612FAD3AB1A}"/>
                  </a:ext>
                </a:extLst>
              </p:cNvPr>
              <p:cNvGrpSpPr/>
              <p:nvPr/>
            </p:nvGrpSpPr>
            <p:grpSpPr>
              <a:xfrm>
                <a:off x="3569855" y="1265894"/>
                <a:ext cx="2723641" cy="434914"/>
                <a:chOff x="3569855" y="1265894"/>
                <a:chExt cx="2723641" cy="434914"/>
              </a:xfrm>
            </p:grpSpPr>
            <p:cxnSp>
              <p:nvCxnSpPr>
                <p:cNvPr id="97" name="Straight Arrow Connector 96">
                  <a:extLst>
                    <a:ext uri="{FF2B5EF4-FFF2-40B4-BE49-F238E27FC236}">
                      <a16:creationId xmlns:a16="http://schemas.microsoft.com/office/drawing/2014/main" id="{9A36E603-0F57-3762-F661-75E3F7770BA3}"/>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A2D8F89-67F6-E6C0-58F3-7F9B601E890B}"/>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66" name="Group 65">
                <a:extLst>
                  <a:ext uri="{FF2B5EF4-FFF2-40B4-BE49-F238E27FC236}">
                    <a16:creationId xmlns:a16="http://schemas.microsoft.com/office/drawing/2014/main" id="{0614A27F-E708-C8E3-AACD-759048FBC46C}"/>
                  </a:ext>
                </a:extLst>
              </p:cNvPr>
              <p:cNvGrpSpPr/>
              <p:nvPr/>
            </p:nvGrpSpPr>
            <p:grpSpPr>
              <a:xfrm>
                <a:off x="6958418" y="3216806"/>
                <a:ext cx="1572993" cy="2220819"/>
                <a:chOff x="6958418" y="3216806"/>
                <a:chExt cx="1572993" cy="2220819"/>
              </a:xfrm>
            </p:grpSpPr>
            <p:grpSp>
              <p:nvGrpSpPr>
                <p:cNvPr id="92" name="Group 91">
                  <a:extLst>
                    <a:ext uri="{FF2B5EF4-FFF2-40B4-BE49-F238E27FC236}">
                      <a16:creationId xmlns:a16="http://schemas.microsoft.com/office/drawing/2014/main" id="{81936178-CFFC-A68F-F69A-35B0249E5694}"/>
                    </a:ext>
                  </a:extLst>
                </p:cNvPr>
                <p:cNvGrpSpPr/>
                <p:nvPr/>
              </p:nvGrpSpPr>
              <p:grpSpPr>
                <a:xfrm>
                  <a:off x="6958418" y="4034292"/>
                  <a:ext cx="1325353" cy="1403333"/>
                  <a:chOff x="91510" y="4126518"/>
                  <a:chExt cx="2370827" cy="2510320"/>
                </a:xfrm>
              </p:grpSpPr>
              <p:pic>
                <p:nvPicPr>
                  <p:cNvPr id="95" name="Picture 4" descr="D365 Database Sync Solution - Connecting Software">
                    <a:extLst>
                      <a:ext uri="{FF2B5EF4-FFF2-40B4-BE49-F238E27FC236}">
                        <a16:creationId xmlns:a16="http://schemas.microsoft.com/office/drawing/2014/main" id="{D996F903-FC10-1508-061C-9715E1E4C77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76FDE68B-8CAB-216C-3E68-57FFB2371A81}"/>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93" name="Straight Arrow Connector 92">
                  <a:extLst>
                    <a:ext uri="{FF2B5EF4-FFF2-40B4-BE49-F238E27FC236}">
                      <a16:creationId xmlns:a16="http://schemas.microsoft.com/office/drawing/2014/main" id="{F6D0AA04-AAEA-9FE5-AF38-B97C551DBAD6}"/>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B612DCB-2F0F-D95A-F1E5-57A1FF9947BD}"/>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7" name="Group 66">
                <a:extLst>
                  <a:ext uri="{FF2B5EF4-FFF2-40B4-BE49-F238E27FC236}">
                    <a16:creationId xmlns:a16="http://schemas.microsoft.com/office/drawing/2014/main" id="{13D19880-ABB2-B2EF-8CF0-E6D1C0F805B0}"/>
                  </a:ext>
                </a:extLst>
              </p:cNvPr>
              <p:cNvGrpSpPr/>
              <p:nvPr/>
            </p:nvGrpSpPr>
            <p:grpSpPr>
              <a:xfrm>
                <a:off x="3213290" y="3337945"/>
                <a:ext cx="4632629" cy="2208083"/>
                <a:chOff x="3213290" y="3337945"/>
                <a:chExt cx="4632629" cy="2208083"/>
              </a:xfrm>
            </p:grpSpPr>
            <p:cxnSp>
              <p:nvCxnSpPr>
                <p:cNvPr id="81" name="Straight Arrow Connector 80">
                  <a:extLst>
                    <a:ext uri="{FF2B5EF4-FFF2-40B4-BE49-F238E27FC236}">
                      <a16:creationId xmlns:a16="http://schemas.microsoft.com/office/drawing/2014/main" id="{BB0E1DFE-516A-D8A7-02BA-8EB1F4377D0B}"/>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FA7E9A2-EFB0-3F02-0112-3CA52D5C6FA2}"/>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0DF3B73-C376-8C8B-558B-D06D903A8F8F}"/>
                    </a:ext>
                  </a:extLst>
                </p:cNvPr>
                <p:cNvGrpSpPr/>
                <p:nvPr/>
              </p:nvGrpSpPr>
              <p:grpSpPr>
                <a:xfrm>
                  <a:off x="3213290" y="3337945"/>
                  <a:ext cx="4632629" cy="2208083"/>
                  <a:chOff x="3213290" y="3337945"/>
                  <a:chExt cx="4632629" cy="2208083"/>
                </a:xfrm>
              </p:grpSpPr>
              <p:grpSp>
                <p:nvGrpSpPr>
                  <p:cNvPr id="84" name="Group 83">
                    <a:extLst>
                      <a:ext uri="{FF2B5EF4-FFF2-40B4-BE49-F238E27FC236}">
                        <a16:creationId xmlns:a16="http://schemas.microsoft.com/office/drawing/2014/main" id="{51A01406-8935-3781-2689-25CA342F8AFF}"/>
                      </a:ext>
                    </a:extLst>
                  </p:cNvPr>
                  <p:cNvGrpSpPr/>
                  <p:nvPr/>
                </p:nvGrpSpPr>
                <p:grpSpPr>
                  <a:xfrm>
                    <a:off x="3213290" y="4115944"/>
                    <a:ext cx="1453459" cy="1430084"/>
                    <a:chOff x="-137649" y="4173714"/>
                    <a:chExt cx="2599986" cy="2558175"/>
                  </a:xfrm>
                </p:grpSpPr>
                <p:pic>
                  <p:nvPicPr>
                    <p:cNvPr id="90" name="Picture 4" descr="D365 Database Sync Solution - Connecting Software">
                      <a:extLst>
                        <a:ext uri="{FF2B5EF4-FFF2-40B4-BE49-F238E27FC236}">
                          <a16:creationId xmlns:a16="http://schemas.microsoft.com/office/drawing/2014/main" id="{C67C5E1F-91EE-9696-9D38-695B4E8D243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929AF492-9F89-F3A5-AD66-5C00F76B0127}"/>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85" name="Group 84">
                    <a:extLst>
                      <a:ext uri="{FF2B5EF4-FFF2-40B4-BE49-F238E27FC236}">
                        <a16:creationId xmlns:a16="http://schemas.microsoft.com/office/drawing/2014/main" id="{99FB25B0-2246-E50C-8E99-42DF926FFD7C}"/>
                      </a:ext>
                    </a:extLst>
                  </p:cNvPr>
                  <p:cNvGrpSpPr/>
                  <p:nvPr/>
                </p:nvGrpSpPr>
                <p:grpSpPr>
                  <a:xfrm>
                    <a:off x="5075793" y="4058736"/>
                    <a:ext cx="1327381" cy="1403333"/>
                    <a:chOff x="5197" y="4026265"/>
                    <a:chExt cx="2457140" cy="2597732"/>
                  </a:xfrm>
                </p:grpSpPr>
                <p:pic>
                  <p:nvPicPr>
                    <p:cNvPr id="88" name="Picture 4" descr="D365 Database Sync Solution - Connecting Software">
                      <a:extLst>
                        <a:ext uri="{FF2B5EF4-FFF2-40B4-BE49-F238E27FC236}">
                          <a16:creationId xmlns:a16="http://schemas.microsoft.com/office/drawing/2014/main" id="{63B545C9-208D-1154-B4C7-EA75C9DFBE9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674D05E7-BDA0-85BD-C18E-2D7D13B7AB84}"/>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86" name="Straight Arrow Connector 85">
                    <a:extLst>
                      <a:ext uri="{FF2B5EF4-FFF2-40B4-BE49-F238E27FC236}">
                        <a16:creationId xmlns:a16="http://schemas.microsoft.com/office/drawing/2014/main" id="{E8866350-E554-51F2-CDBB-E20754FFAE61}"/>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D81D8CE-635B-AD22-A188-C0E1B37AE487}"/>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9" name="Group 68">
                <a:extLst>
                  <a:ext uri="{FF2B5EF4-FFF2-40B4-BE49-F238E27FC236}">
                    <a16:creationId xmlns:a16="http://schemas.microsoft.com/office/drawing/2014/main" id="{F9CFEB0D-6F18-9A68-3FFA-B474A7704652}"/>
                  </a:ext>
                </a:extLst>
              </p:cNvPr>
              <p:cNvGrpSpPr/>
              <p:nvPr/>
            </p:nvGrpSpPr>
            <p:grpSpPr>
              <a:xfrm>
                <a:off x="784695" y="3575031"/>
                <a:ext cx="7311453" cy="2643423"/>
                <a:chOff x="784695" y="3575031"/>
                <a:chExt cx="7311453" cy="2643423"/>
              </a:xfrm>
            </p:grpSpPr>
            <p:cxnSp>
              <p:nvCxnSpPr>
                <p:cNvPr id="70" name="Connector: Elbow 69">
                  <a:extLst>
                    <a:ext uri="{FF2B5EF4-FFF2-40B4-BE49-F238E27FC236}">
                      <a16:creationId xmlns:a16="http://schemas.microsoft.com/office/drawing/2014/main" id="{6893D388-09F4-EFDE-49A4-BD1D8E9F9828}"/>
                    </a:ext>
                  </a:extLst>
                </p:cNvPr>
                <p:cNvCxnSpPr>
                  <a:cxnSpLocks/>
                  <a:stCxn id="101"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2B628ED-FC64-9120-3F79-ABDC4B370B3E}"/>
                    </a:ext>
                  </a:extLst>
                </p:cNvPr>
                <p:cNvGrpSpPr/>
                <p:nvPr/>
              </p:nvGrpSpPr>
              <p:grpSpPr>
                <a:xfrm>
                  <a:off x="7595690" y="5203258"/>
                  <a:ext cx="500458" cy="1015196"/>
                  <a:chOff x="7595690" y="5203258"/>
                  <a:chExt cx="500458" cy="1015196"/>
                </a:xfrm>
              </p:grpSpPr>
              <p:sp>
                <p:nvSpPr>
                  <p:cNvPr id="79" name="TextBox 78">
                    <a:extLst>
                      <a:ext uri="{FF2B5EF4-FFF2-40B4-BE49-F238E27FC236}">
                        <a16:creationId xmlns:a16="http://schemas.microsoft.com/office/drawing/2014/main" id="{7D5FF9B7-028E-4277-1135-C2C59C427297}"/>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80" name="Straight Arrow Connector 79">
                    <a:extLst>
                      <a:ext uri="{FF2B5EF4-FFF2-40B4-BE49-F238E27FC236}">
                        <a16:creationId xmlns:a16="http://schemas.microsoft.com/office/drawing/2014/main" id="{D2F0427C-C336-C920-7B52-D12C4D18EE42}"/>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D11D145-2321-560B-193D-F8AF6F8AC277}"/>
                    </a:ext>
                  </a:extLst>
                </p:cNvPr>
                <p:cNvGrpSpPr/>
                <p:nvPr/>
              </p:nvGrpSpPr>
              <p:grpSpPr>
                <a:xfrm>
                  <a:off x="5711893" y="5205443"/>
                  <a:ext cx="500458" cy="1013009"/>
                  <a:chOff x="7782222" y="5203258"/>
                  <a:chExt cx="500458" cy="1013009"/>
                </a:xfrm>
              </p:grpSpPr>
              <p:sp>
                <p:nvSpPr>
                  <p:cNvPr id="77" name="TextBox 76">
                    <a:extLst>
                      <a:ext uri="{FF2B5EF4-FFF2-40B4-BE49-F238E27FC236}">
                        <a16:creationId xmlns:a16="http://schemas.microsoft.com/office/drawing/2014/main" id="{27904FE9-39F6-88BC-2943-535AA54FCE44}"/>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8" name="Straight Arrow Connector 77">
                    <a:extLst>
                      <a:ext uri="{FF2B5EF4-FFF2-40B4-BE49-F238E27FC236}">
                        <a16:creationId xmlns:a16="http://schemas.microsoft.com/office/drawing/2014/main" id="{187771B7-B218-F8D7-359E-86937BA4826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AC43CCA-E382-990F-DB99-FFFA20B51839}"/>
                    </a:ext>
                  </a:extLst>
                </p:cNvPr>
                <p:cNvGrpSpPr/>
                <p:nvPr/>
              </p:nvGrpSpPr>
              <p:grpSpPr>
                <a:xfrm>
                  <a:off x="3908360" y="5190751"/>
                  <a:ext cx="500458" cy="984350"/>
                  <a:chOff x="7678778" y="5203258"/>
                  <a:chExt cx="500458" cy="984350"/>
                </a:xfrm>
              </p:grpSpPr>
              <p:sp>
                <p:nvSpPr>
                  <p:cNvPr id="75" name="TextBox 74">
                    <a:extLst>
                      <a:ext uri="{FF2B5EF4-FFF2-40B4-BE49-F238E27FC236}">
                        <a16:creationId xmlns:a16="http://schemas.microsoft.com/office/drawing/2014/main" id="{B51AB0DD-5679-73AE-D2B8-A9BD8C399A8F}"/>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6" name="Straight Arrow Connector 75">
                    <a:extLst>
                      <a:ext uri="{FF2B5EF4-FFF2-40B4-BE49-F238E27FC236}">
                        <a16:creationId xmlns:a16="http://schemas.microsoft.com/office/drawing/2014/main" id="{BEFC9CD6-804A-0006-F62C-8ED353B24FC8}"/>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CE711FE8-F10C-F190-172A-EBDA14B4E53A}"/>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nvGrpSpPr>
            <p:cNvPr id="104" name="Group 103">
              <a:extLst>
                <a:ext uri="{FF2B5EF4-FFF2-40B4-BE49-F238E27FC236}">
                  <a16:creationId xmlns:a16="http://schemas.microsoft.com/office/drawing/2014/main" id="{2BF29675-AA30-3B6F-03C5-02014142FCAF}"/>
                </a:ext>
              </a:extLst>
            </p:cNvPr>
            <p:cNvGrpSpPr/>
            <p:nvPr/>
          </p:nvGrpSpPr>
          <p:grpSpPr>
            <a:xfrm>
              <a:off x="2251110" y="4166584"/>
              <a:ext cx="4277289" cy="2229500"/>
              <a:chOff x="384078" y="1177668"/>
              <a:chExt cx="8284967" cy="5040786"/>
            </a:xfrm>
          </p:grpSpPr>
          <p:grpSp>
            <p:nvGrpSpPr>
              <p:cNvPr id="105" name="Group 104">
                <a:extLst>
                  <a:ext uri="{FF2B5EF4-FFF2-40B4-BE49-F238E27FC236}">
                    <a16:creationId xmlns:a16="http://schemas.microsoft.com/office/drawing/2014/main" id="{E33649EA-49FA-CD24-B6A9-55E7EFD232B9}"/>
                  </a:ext>
                </a:extLst>
              </p:cNvPr>
              <p:cNvGrpSpPr/>
              <p:nvPr/>
            </p:nvGrpSpPr>
            <p:grpSpPr>
              <a:xfrm>
                <a:off x="384078" y="1268760"/>
                <a:ext cx="3358426" cy="2306272"/>
                <a:chOff x="562251" y="4523140"/>
                <a:chExt cx="2919973" cy="2266806"/>
              </a:xfrm>
            </p:grpSpPr>
            <p:sp>
              <p:nvSpPr>
                <p:cNvPr id="143" name="Rectangle: Rounded Corners 142">
                  <a:extLst>
                    <a:ext uri="{FF2B5EF4-FFF2-40B4-BE49-F238E27FC236}">
                      <a16:creationId xmlns:a16="http://schemas.microsoft.com/office/drawing/2014/main" id="{F735D6D9-7C68-8EA0-117B-243546FA1D0C}"/>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4" name="Picture 4" descr="Private Server GIFs - Get the best GIF on GIPHY">
                  <a:extLst>
                    <a:ext uri="{FF2B5EF4-FFF2-40B4-BE49-F238E27FC236}">
                      <a16:creationId xmlns:a16="http://schemas.microsoft.com/office/drawing/2014/main" id="{E5D087BF-8373-6373-BDC6-A432F9E7962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66F7150D-5773-CFDF-0BC2-52798E1FDFBF}"/>
                    </a:ext>
                  </a:extLst>
                </p:cNvPr>
                <p:cNvSpPr txBox="1"/>
                <p:nvPr/>
              </p:nvSpPr>
              <p:spPr>
                <a:xfrm>
                  <a:off x="1494778" y="6139031"/>
                  <a:ext cx="1987446" cy="581365"/>
                </a:xfrm>
                <a:prstGeom prst="rect">
                  <a:avLst/>
                </a:prstGeom>
                <a:noFill/>
              </p:spPr>
              <p:txBody>
                <a:bodyPr wrap="none" rtlCol="0">
                  <a:spAutoFit/>
                </a:bodyPr>
                <a:lstStyle/>
                <a:p>
                  <a:r>
                    <a:rPr lang="en-US" sz="1100" dirty="0"/>
                    <a:t>Web server 1 </a:t>
                  </a:r>
                </a:p>
              </p:txBody>
            </p:sp>
          </p:grpSp>
          <p:grpSp>
            <p:nvGrpSpPr>
              <p:cNvPr id="106" name="Group 105">
                <a:extLst>
                  <a:ext uri="{FF2B5EF4-FFF2-40B4-BE49-F238E27FC236}">
                    <a16:creationId xmlns:a16="http://schemas.microsoft.com/office/drawing/2014/main" id="{46BD1A6F-2A95-A3AD-B74B-1DCC21B5FA38}"/>
                  </a:ext>
                </a:extLst>
              </p:cNvPr>
              <p:cNvGrpSpPr/>
              <p:nvPr/>
            </p:nvGrpSpPr>
            <p:grpSpPr>
              <a:xfrm>
                <a:off x="6372308" y="1268760"/>
                <a:ext cx="1932149" cy="1948046"/>
                <a:chOff x="530188" y="4173714"/>
                <a:chExt cx="1932149" cy="1948046"/>
              </a:xfrm>
            </p:grpSpPr>
            <p:pic>
              <p:nvPicPr>
                <p:cNvPr id="141" name="Picture 4" descr="D365 Database Sync Solution - Connecting Software">
                  <a:extLst>
                    <a:ext uri="{FF2B5EF4-FFF2-40B4-BE49-F238E27FC236}">
                      <a16:creationId xmlns:a16="http://schemas.microsoft.com/office/drawing/2014/main" id="{99A2A630-B4EC-D58B-2A45-520E90F44E2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42" name="Graphic 141" descr="Captain female with solid fill">
                  <a:extLst>
                    <a:ext uri="{FF2B5EF4-FFF2-40B4-BE49-F238E27FC236}">
                      <a16:creationId xmlns:a16="http://schemas.microsoft.com/office/drawing/2014/main" id="{90B9629F-6EA6-4AA4-6BE5-4F5B0232365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3485" y="5575593"/>
                  <a:ext cx="488100" cy="488100"/>
                </a:xfrm>
                <a:prstGeom prst="rect">
                  <a:avLst/>
                </a:prstGeom>
              </p:spPr>
            </p:pic>
          </p:grpSp>
          <p:sp>
            <p:nvSpPr>
              <p:cNvPr id="107" name="TextBox 106">
                <a:extLst>
                  <a:ext uri="{FF2B5EF4-FFF2-40B4-BE49-F238E27FC236}">
                    <a16:creationId xmlns:a16="http://schemas.microsoft.com/office/drawing/2014/main" id="{37E98CB6-55A6-72E4-D331-9CEBFF74510C}"/>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108" name="Group 107">
                <a:extLst>
                  <a:ext uri="{FF2B5EF4-FFF2-40B4-BE49-F238E27FC236}">
                    <a16:creationId xmlns:a16="http://schemas.microsoft.com/office/drawing/2014/main" id="{9DFCE9E8-A9E4-64E6-33EE-40817C7B5A9A}"/>
                  </a:ext>
                </a:extLst>
              </p:cNvPr>
              <p:cNvGrpSpPr/>
              <p:nvPr/>
            </p:nvGrpSpPr>
            <p:grpSpPr>
              <a:xfrm>
                <a:off x="3569855" y="1265894"/>
                <a:ext cx="2723641" cy="434914"/>
                <a:chOff x="3569855" y="1265894"/>
                <a:chExt cx="2723641" cy="434914"/>
              </a:xfrm>
            </p:grpSpPr>
            <p:cxnSp>
              <p:nvCxnSpPr>
                <p:cNvPr id="139" name="Straight Arrow Connector 138">
                  <a:extLst>
                    <a:ext uri="{FF2B5EF4-FFF2-40B4-BE49-F238E27FC236}">
                      <a16:creationId xmlns:a16="http://schemas.microsoft.com/office/drawing/2014/main" id="{5ED1A56C-4589-673E-CD68-03070DC38209}"/>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B8235F-E7C9-47BE-43DF-8A45503C96DA}"/>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109" name="Group 108">
                <a:extLst>
                  <a:ext uri="{FF2B5EF4-FFF2-40B4-BE49-F238E27FC236}">
                    <a16:creationId xmlns:a16="http://schemas.microsoft.com/office/drawing/2014/main" id="{695B4FFB-D1FC-E5AC-9499-72611562A193}"/>
                  </a:ext>
                </a:extLst>
              </p:cNvPr>
              <p:cNvGrpSpPr/>
              <p:nvPr/>
            </p:nvGrpSpPr>
            <p:grpSpPr>
              <a:xfrm>
                <a:off x="6958418" y="3216806"/>
                <a:ext cx="1572993" cy="2220819"/>
                <a:chOff x="6958418" y="3216806"/>
                <a:chExt cx="1572993" cy="2220819"/>
              </a:xfrm>
            </p:grpSpPr>
            <p:grpSp>
              <p:nvGrpSpPr>
                <p:cNvPr id="134" name="Group 133">
                  <a:extLst>
                    <a:ext uri="{FF2B5EF4-FFF2-40B4-BE49-F238E27FC236}">
                      <a16:creationId xmlns:a16="http://schemas.microsoft.com/office/drawing/2014/main" id="{4FECCB84-DF64-E3AA-CF6F-968EB9BEEC20}"/>
                    </a:ext>
                  </a:extLst>
                </p:cNvPr>
                <p:cNvGrpSpPr/>
                <p:nvPr/>
              </p:nvGrpSpPr>
              <p:grpSpPr>
                <a:xfrm>
                  <a:off x="6958418" y="4034292"/>
                  <a:ext cx="1325353" cy="1403333"/>
                  <a:chOff x="91510" y="4126518"/>
                  <a:chExt cx="2370827" cy="2510320"/>
                </a:xfrm>
              </p:grpSpPr>
              <p:pic>
                <p:nvPicPr>
                  <p:cNvPr id="137" name="Picture 4" descr="D365 Database Sync Solution - Connecting Software">
                    <a:extLst>
                      <a:ext uri="{FF2B5EF4-FFF2-40B4-BE49-F238E27FC236}">
                        <a16:creationId xmlns:a16="http://schemas.microsoft.com/office/drawing/2014/main" id="{2DD9BD72-5E00-7786-DDA7-2C9F588401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20D7D65A-0738-A43C-B0B3-F2B86B1D2BD0}"/>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135" name="Straight Arrow Connector 134">
                  <a:extLst>
                    <a:ext uri="{FF2B5EF4-FFF2-40B4-BE49-F238E27FC236}">
                      <a16:creationId xmlns:a16="http://schemas.microsoft.com/office/drawing/2014/main" id="{AAD70DF8-2FC2-EAF4-9A6A-FC2F93B8CA03}"/>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B201FE4-7DAF-626D-4E62-7D4A945898C9}"/>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110" name="Group 109">
                <a:extLst>
                  <a:ext uri="{FF2B5EF4-FFF2-40B4-BE49-F238E27FC236}">
                    <a16:creationId xmlns:a16="http://schemas.microsoft.com/office/drawing/2014/main" id="{25F0C98E-426E-52EB-2A9F-295CD11CB9B5}"/>
                  </a:ext>
                </a:extLst>
              </p:cNvPr>
              <p:cNvGrpSpPr/>
              <p:nvPr/>
            </p:nvGrpSpPr>
            <p:grpSpPr>
              <a:xfrm>
                <a:off x="3213290" y="3337945"/>
                <a:ext cx="4632629" cy="2208083"/>
                <a:chOff x="3213290" y="3337945"/>
                <a:chExt cx="4632629" cy="2208083"/>
              </a:xfrm>
            </p:grpSpPr>
            <p:cxnSp>
              <p:nvCxnSpPr>
                <p:cNvPr id="123" name="Straight Arrow Connector 122">
                  <a:extLst>
                    <a:ext uri="{FF2B5EF4-FFF2-40B4-BE49-F238E27FC236}">
                      <a16:creationId xmlns:a16="http://schemas.microsoft.com/office/drawing/2014/main" id="{792AF233-4BAB-0EB4-E2BD-A219190D1BAA}"/>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5A3BD06-E31B-861E-A927-ECFFACB9021B}"/>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D998786-4004-2A42-D0F5-2DBA9DA10FC5}"/>
                    </a:ext>
                  </a:extLst>
                </p:cNvPr>
                <p:cNvGrpSpPr/>
                <p:nvPr/>
              </p:nvGrpSpPr>
              <p:grpSpPr>
                <a:xfrm>
                  <a:off x="3213290" y="3337945"/>
                  <a:ext cx="4632629" cy="2208083"/>
                  <a:chOff x="3213290" y="3337945"/>
                  <a:chExt cx="4632629" cy="2208083"/>
                </a:xfrm>
              </p:grpSpPr>
              <p:grpSp>
                <p:nvGrpSpPr>
                  <p:cNvPr id="126" name="Group 125">
                    <a:extLst>
                      <a:ext uri="{FF2B5EF4-FFF2-40B4-BE49-F238E27FC236}">
                        <a16:creationId xmlns:a16="http://schemas.microsoft.com/office/drawing/2014/main" id="{3B803827-6C14-0852-344D-0508BA9850DF}"/>
                      </a:ext>
                    </a:extLst>
                  </p:cNvPr>
                  <p:cNvGrpSpPr/>
                  <p:nvPr/>
                </p:nvGrpSpPr>
                <p:grpSpPr>
                  <a:xfrm>
                    <a:off x="3213290" y="4115944"/>
                    <a:ext cx="1453459" cy="1430084"/>
                    <a:chOff x="-137649" y="4173714"/>
                    <a:chExt cx="2599986" cy="2558175"/>
                  </a:xfrm>
                </p:grpSpPr>
                <p:pic>
                  <p:nvPicPr>
                    <p:cNvPr id="132" name="Picture 4" descr="D365 Database Sync Solution - Connecting Software">
                      <a:extLst>
                        <a:ext uri="{FF2B5EF4-FFF2-40B4-BE49-F238E27FC236}">
                          <a16:creationId xmlns:a16="http://schemas.microsoft.com/office/drawing/2014/main" id="{614D8191-3E43-F279-2E7F-01A135F56E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7D8561B8-ED39-0BD5-40E9-BB183C6F4681}"/>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127" name="Group 126">
                    <a:extLst>
                      <a:ext uri="{FF2B5EF4-FFF2-40B4-BE49-F238E27FC236}">
                        <a16:creationId xmlns:a16="http://schemas.microsoft.com/office/drawing/2014/main" id="{4758A498-2837-7E12-AE61-3621C79D820D}"/>
                      </a:ext>
                    </a:extLst>
                  </p:cNvPr>
                  <p:cNvGrpSpPr/>
                  <p:nvPr/>
                </p:nvGrpSpPr>
                <p:grpSpPr>
                  <a:xfrm>
                    <a:off x="5075793" y="4058736"/>
                    <a:ext cx="1327381" cy="1403333"/>
                    <a:chOff x="5197" y="4026265"/>
                    <a:chExt cx="2457140" cy="2597732"/>
                  </a:xfrm>
                </p:grpSpPr>
                <p:pic>
                  <p:nvPicPr>
                    <p:cNvPr id="130" name="Picture 4" descr="D365 Database Sync Solution - Connecting Software">
                      <a:extLst>
                        <a:ext uri="{FF2B5EF4-FFF2-40B4-BE49-F238E27FC236}">
                          <a16:creationId xmlns:a16="http://schemas.microsoft.com/office/drawing/2014/main" id="{A7342161-C65C-C6C6-B970-8FAEA52C519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FD8FFDE3-F4B9-9DD5-E4C4-CA61957C0A8F}"/>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128" name="Straight Arrow Connector 127">
                    <a:extLst>
                      <a:ext uri="{FF2B5EF4-FFF2-40B4-BE49-F238E27FC236}">
                        <a16:creationId xmlns:a16="http://schemas.microsoft.com/office/drawing/2014/main" id="{932663DA-CD92-C1A5-2A92-F222B124232A}"/>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CC5732-2FAB-A324-A583-D7177719658E}"/>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111" name="Group 110">
                <a:extLst>
                  <a:ext uri="{FF2B5EF4-FFF2-40B4-BE49-F238E27FC236}">
                    <a16:creationId xmlns:a16="http://schemas.microsoft.com/office/drawing/2014/main" id="{B18A6251-187A-42F1-C4C1-7552447EB40C}"/>
                  </a:ext>
                </a:extLst>
              </p:cNvPr>
              <p:cNvGrpSpPr/>
              <p:nvPr/>
            </p:nvGrpSpPr>
            <p:grpSpPr>
              <a:xfrm>
                <a:off x="784695" y="3575031"/>
                <a:ext cx="7311453" cy="2643423"/>
                <a:chOff x="784695" y="3575031"/>
                <a:chExt cx="7311453" cy="2643423"/>
              </a:xfrm>
            </p:grpSpPr>
            <p:cxnSp>
              <p:nvCxnSpPr>
                <p:cNvPr id="112" name="Connector: Elbow 111">
                  <a:extLst>
                    <a:ext uri="{FF2B5EF4-FFF2-40B4-BE49-F238E27FC236}">
                      <a16:creationId xmlns:a16="http://schemas.microsoft.com/office/drawing/2014/main" id="{6C18023B-E30C-F0CE-B144-5AA7EAAD044C}"/>
                    </a:ext>
                  </a:extLst>
                </p:cNvPr>
                <p:cNvCxnSpPr>
                  <a:cxnSpLocks/>
                  <a:stCxn id="143"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CA3D497D-3C6F-B7C4-116E-C5B718AF3954}"/>
                    </a:ext>
                  </a:extLst>
                </p:cNvPr>
                <p:cNvGrpSpPr/>
                <p:nvPr/>
              </p:nvGrpSpPr>
              <p:grpSpPr>
                <a:xfrm>
                  <a:off x="7595690" y="5203258"/>
                  <a:ext cx="500458" cy="1015196"/>
                  <a:chOff x="7595690" y="5203258"/>
                  <a:chExt cx="500458" cy="1015196"/>
                </a:xfrm>
              </p:grpSpPr>
              <p:sp>
                <p:nvSpPr>
                  <p:cNvPr id="121" name="TextBox 120">
                    <a:extLst>
                      <a:ext uri="{FF2B5EF4-FFF2-40B4-BE49-F238E27FC236}">
                        <a16:creationId xmlns:a16="http://schemas.microsoft.com/office/drawing/2014/main" id="{34E6935A-F7D3-ECBA-A80C-F08754817FDD}"/>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2" name="Straight Arrow Connector 121">
                    <a:extLst>
                      <a:ext uri="{FF2B5EF4-FFF2-40B4-BE49-F238E27FC236}">
                        <a16:creationId xmlns:a16="http://schemas.microsoft.com/office/drawing/2014/main" id="{A38C8EE0-87AC-705A-9800-A1D575D062BF}"/>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E3FAB25A-B7BA-ABF8-0542-07182DC9FB92}"/>
                    </a:ext>
                  </a:extLst>
                </p:cNvPr>
                <p:cNvGrpSpPr/>
                <p:nvPr/>
              </p:nvGrpSpPr>
              <p:grpSpPr>
                <a:xfrm>
                  <a:off x="5711893" y="5205443"/>
                  <a:ext cx="500458" cy="1013009"/>
                  <a:chOff x="7782222" y="5203258"/>
                  <a:chExt cx="500458" cy="1013009"/>
                </a:xfrm>
              </p:grpSpPr>
              <p:sp>
                <p:nvSpPr>
                  <p:cNvPr id="119" name="TextBox 118">
                    <a:extLst>
                      <a:ext uri="{FF2B5EF4-FFF2-40B4-BE49-F238E27FC236}">
                        <a16:creationId xmlns:a16="http://schemas.microsoft.com/office/drawing/2014/main" id="{4C8A4BC7-0CD9-866A-8020-164A4A063CEA}"/>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0" name="Straight Arrow Connector 119">
                    <a:extLst>
                      <a:ext uri="{FF2B5EF4-FFF2-40B4-BE49-F238E27FC236}">
                        <a16:creationId xmlns:a16="http://schemas.microsoft.com/office/drawing/2014/main" id="{B87CFDA9-D52A-9AAD-69A3-B505573F30D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D341B4DF-FE33-F904-8EA8-72235A51F037}"/>
                    </a:ext>
                  </a:extLst>
                </p:cNvPr>
                <p:cNvGrpSpPr/>
                <p:nvPr/>
              </p:nvGrpSpPr>
              <p:grpSpPr>
                <a:xfrm>
                  <a:off x="3908360" y="5190751"/>
                  <a:ext cx="500458" cy="984350"/>
                  <a:chOff x="7678778" y="5203258"/>
                  <a:chExt cx="500458" cy="984350"/>
                </a:xfrm>
              </p:grpSpPr>
              <p:sp>
                <p:nvSpPr>
                  <p:cNvPr id="117" name="TextBox 116">
                    <a:extLst>
                      <a:ext uri="{FF2B5EF4-FFF2-40B4-BE49-F238E27FC236}">
                        <a16:creationId xmlns:a16="http://schemas.microsoft.com/office/drawing/2014/main" id="{D2ADA5F2-3330-92D0-3A0C-21A1FEED63E6}"/>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18" name="Straight Arrow Connector 117">
                    <a:extLst>
                      <a:ext uri="{FF2B5EF4-FFF2-40B4-BE49-F238E27FC236}">
                        <a16:creationId xmlns:a16="http://schemas.microsoft.com/office/drawing/2014/main" id="{102B8A3D-8E06-7BF5-AB29-43742E939FBC}"/>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0ED63440-FB3A-AD4E-77BB-F6BE0C5C29D7}"/>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spTree>
    <p:extLst>
      <p:ext uri="{BB962C8B-B14F-4D97-AF65-F5344CB8AC3E}">
        <p14:creationId xmlns:p14="http://schemas.microsoft.com/office/powerpoint/2010/main" val="143661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p:txBody>
          <a:bodyPr wrap="square" anchor="t">
            <a:normAutofit/>
          </a:bodyPr>
          <a:lstStyle/>
          <a:p>
            <a:pPr>
              <a:spcAft>
                <a:spcPts val="600"/>
              </a:spcAft>
              <a:defRPr/>
            </a:pPr>
            <a:fld id="{F072430C-5991-495C-BA50-CC7E47C7ADB1}" type="slidenum">
              <a:rPr lang="sv-SE" smtClean="0"/>
              <a:pPr>
                <a:spcAft>
                  <a:spcPts val="600"/>
                </a:spcAft>
                <a:defRPr/>
              </a:pPr>
              <a:t>42</a:t>
            </a:fld>
            <a:endParaRPr lang="sv-SE"/>
          </a:p>
        </p:txBody>
      </p:sp>
      <p:sp>
        <p:nvSpPr>
          <p:cNvPr id="6" name="Title 5">
            <a:extLst>
              <a:ext uri="{FF2B5EF4-FFF2-40B4-BE49-F238E27FC236}">
                <a16:creationId xmlns:a16="http://schemas.microsoft.com/office/drawing/2014/main" id="{9B20E75E-D0ED-0272-14F6-D6BCAE5C8769}"/>
              </a:ext>
            </a:extLst>
          </p:cNvPr>
          <p:cNvSpPr>
            <a:spLocks noGrp="1"/>
          </p:cNvSpPr>
          <p:nvPr>
            <p:ph type="title" idx="4294967295"/>
          </p:nvPr>
        </p:nvSpPr>
        <p:spPr>
          <a:xfrm>
            <a:off x="1828800" y="4406900"/>
            <a:ext cx="8947720" cy="1362075"/>
          </a:xfrm>
        </p:spPr>
        <p:txBody>
          <a:bodyPr wrap="square" anchor="ctr">
            <a:normAutofit/>
          </a:bodyPr>
          <a:lstStyle/>
          <a:p>
            <a:pPr>
              <a:lnSpc>
                <a:spcPct val="150000"/>
              </a:lnSpc>
            </a:pPr>
            <a:r>
              <a:rPr lang="en-US" dirty="0"/>
              <a:t>Let us discuss how to improve the load / response time.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4294967295"/>
          </p:nvPr>
        </p:nvSpPr>
        <p:spPr>
          <a:xfrm>
            <a:off x="1828800" y="4406900"/>
            <a:ext cx="7416824" cy="468297"/>
          </a:xfrm>
        </p:spPr>
        <p:txBody>
          <a:bodyPr/>
          <a:lstStyle/>
          <a:p>
            <a:pPr>
              <a:lnSpc>
                <a:spcPct val="150000"/>
              </a:lnSpc>
            </a:pPr>
            <a:r>
              <a:rPr lang="en-US" dirty="0"/>
              <a:t>Now you have a solid understanding of Web Tiers and Database Tiers.</a:t>
            </a:r>
          </a:p>
        </p:txBody>
      </p:sp>
      <p:pic>
        <p:nvPicPr>
          <p:cNvPr id="23554" name="Picture 2" descr="Slow GIF | Gfycat">
            <a:extLst>
              <a:ext uri="{FF2B5EF4-FFF2-40B4-BE49-F238E27FC236}">
                <a16:creationId xmlns:a16="http://schemas.microsoft.com/office/drawing/2014/main" id="{A62FEB67-894C-DBBD-9CE4-457405357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7" t="43259" r="13879" b="37300"/>
          <a:stretch/>
        </p:blipFill>
        <p:spPr bwMode="auto">
          <a:xfrm>
            <a:off x="1828800" y="2216534"/>
            <a:ext cx="3547120" cy="99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28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A92A-4F54-C6FD-3C72-664F5AE21D7F}"/>
              </a:ext>
            </a:extLst>
          </p:cNvPr>
          <p:cNvSpPr>
            <a:spLocks noGrp="1"/>
          </p:cNvSpPr>
          <p:nvPr>
            <p:ph type="title"/>
          </p:nvPr>
        </p:nvSpPr>
        <p:spPr/>
        <p:txBody>
          <a:bodyPr/>
          <a:lstStyle/>
          <a:p>
            <a:r>
              <a:rPr lang="en-US" dirty="0"/>
              <a:t>Cache – temporary storage</a:t>
            </a:r>
          </a:p>
        </p:txBody>
      </p:sp>
      <p:sp>
        <p:nvSpPr>
          <p:cNvPr id="4" name="Date Placeholder 3">
            <a:extLst>
              <a:ext uri="{FF2B5EF4-FFF2-40B4-BE49-F238E27FC236}">
                <a16:creationId xmlns:a16="http://schemas.microsoft.com/office/drawing/2014/main" id="{010967BE-A3AD-796B-F6B5-E02469CF1888}"/>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236A665C-225B-724A-E3CE-A029839AB690}"/>
              </a:ext>
            </a:extLst>
          </p:cNvPr>
          <p:cNvSpPr>
            <a:spLocks noGrp="1"/>
          </p:cNvSpPr>
          <p:nvPr>
            <p:ph type="sldNum" sz="quarter" idx="12"/>
          </p:nvPr>
        </p:nvSpPr>
        <p:spPr/>
        <p:txBody>
          <a:bodyPr/>
          <a:lstStyle/>
          <a:p>
            <a:pPr>
              <a:defRPr/>
            </a:pPr>
            <a:fld id="{F072430C-5991-495C-BA50-CC7E47C7ADB1}" type="slidenum">
              <a:rPr lang="sv-SE" smtClean="0"/>
              <a:pPr>
                <a:defRPr/>
              </a:pPr>
              <a:t>43</a:t>
            </a:fld>
            <a:endParaRPr lang="sv-SE"/>
          </a:p>
        </p:txBody>
      </p:sp>
      <p:sp>
        <p:nvSpPr>
          <p:cNvPr id="9" name="TextBox 8">
            <a:extLst>
              <a:ext uri="{FF2B5EF4-FFF2-40B4-BE49-F238E27FC236}">
                <a16:creationId xmlns:a16="http://schemas.microsoft.com/office/drawing/2014/main" id="{B427E79C-7F11-1CF0-D7C2-5AD22DAC7E3F}"/>
              </a:ext>
            </a:extLst>
          </p:cNvPr>
          <p:cNvSpPr txBox="1"/>
          <p:nvPr/>
        </p:nvSpPr>
        <p:spPr>
          <a:xfrm>
            <a:off x="479177" y="1268760"/>
            <a:ext cx="10292228" cy="781240"/>
          </a:xfrm>
          <a:prstGeom prst="rect">
            <a:avLst/>
          </a:prstGeom>
          <a:noFill/>
        </p:spPr>
        <p:txBody>
          <a:bodyPr wrap="square" rtlCol="0">
            <a:spAutoFit/>
          </a:bodyPr>
          <a:lstStyle/>
          <a:p>
            <a:pPr>
              <a:lnSpc>
                <a:spcPct val="150000"/>
              </a:lnSpc>
            </a:pPr>
            <a:r>
              <a:rPr lang="en-US" sz="1600" dirty="0"/>
              <a:t>A temporary storage that stores the result of </a:t>
            </a:r>
            <a:r>
              <a:rPr lang="en-US" sz="1600" b="1" u="sng" dirty="0"/>
              <a:t>most expensive responses </a:t>
            </a:r>
            <a:r>
              <a:rPr lang="en-US" sz="1600" dirty="0"/>
              <a:t>or most frequently accessed data.</a:t>
            </a:r>
          </a:p>
        </p:txBody>
      </p:sp>
      <p:grpSp>
        <p:nvGrpSpPr>
          <p:cNvPr id="11" name="Group 10">
            <a:extLst>
              <a:ext uri="{FF2B5EF4-FFF2-40B4-BE49-F238E27FC236}">
                <a16:creationId xmlns:a16="http://schemas.microsoft.com/office/drawing/2014/main" id="{958744F7-8F55-AB0D-FD85-B56167A7190B}"/>
              </a:ext>
            </a:extLst>
          </p:cNvPr>
          <p:cNvGrpSpPr/>
          <p:nvPr/>
        </p:nvGrpSpPr>
        <p:grpSpPr>
          <a:xfrm>
            <a:off x="384078" y="3008535"/>
            <a:ext cx="3185777" cy="2037063"/>
            <a:chOff x="562251" y="4523140"/>
            <a:chExt cx="2769864" cy="2002204"/>
          </a:xfrm>
        </p:grpSpPr>
        <p:sp>
          <p:nvSpPr>
            <p:cNvPr id="12" name="Rectangle: Rounded Corners 11">
              <a:extLst>
                <a:ext uri="{FF2B5EF4-FFF2-40B4-BE49-F238E27FC236}">
                  <a16:creationId xmlns:a16="http://schemas.microsoft.com/office/drawing/2014/main" id="{DCCF90E8-AF87-77B7-4F30-7B338510394D}"/>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Private Server GIFs - Get the best GIF on GIPHY">
              <a:extLst>
                <a:ext uri="{FF2B5EF4-FFF2-40B4-BE49-F238E27FC236}">
                  <a16:creationId xmlns:a16="http://schemas.microsoft.com/office/drawing/2014/main" id="{808A0345-AD4B-E8FE-9D11-55578E1741D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FE17D51-008A-51EC-6736-0C31091E55C2}"/>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pic>
        <p:nvPicPr>
          <p:cNvPr id="24578" name="Picture 2" descr="Database GIFs - Get the best gif on GIFER">
            <a:extLst>
              <a:ext uri="{FF2B5EF4-FFF2-40B4-BE49-F238E27FC236}">
                <a16:creationId xmlns:a16="http://schemas.microsoft.com/office/drawing/2014/main" id="{AF27B67D-3252-A5F1-7C4E-02F24BEDD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90" t="27533" r="35825" b="27533"/>
          <a:stretch/>
        </p:blipFill>
        <p:spPr bwMode="auto">
          <a:xfrm>
            <a:off x="5807968" y="3068960"/>
            <a:ext cx="1658884" cy="17927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List | Database | Logo design, Company logo, Ibm logo">
            <a:extLst>
              <a:ext uri="{FF2B5EF4-FFF2-40B4-BE49-F238E27FC236}">
                <a16:creationId xmlns:a16="http://schemas.microsoft.com/office/drawing/2014/main" id="{5960B222-2ED5-D947-151B-C7664C3A2C4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738" t="27951" r="30312" b="25850"/>
          <a:stretch/>
        </p:blipFill>
        <p:spPr bwMode="auto">
          <a:xfrm>
            <a:off x="9583273" y="2959374"/>
            <a:ext cx="2376264" cy="206690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74EE2398-82E3-5D2F-DE9D-5DA5F40D848A}"/>
              </a:ext>
            </a:extLst>
          </p:cNvPr>
          <p:cNvCxnSpPr/>
          <p:nvPr/>
        </p:nvCxnSpPr>
        <p:spPr>
          <a:xfrm>
            <a:off x="3569855" y="3645024"/>
            <a:ext cx="2238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BCECC5-5254-9CD5-0A87-048335625050}"/>
              </a:ext>
            </a:extLst>
          </p:cNvPr>
          <p:cNvCxnSpPr/>
          <p:nvPr/>
        </p:nvCxnSpPr>
        <p:spPr>
          <a:xfrm flipH="1">
            <a:off x="3569854" y="4437112"/>
            <a:ext cx="2177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2B37F6-ADE2-DBAB-43F0-6EEAB2367C66}"/>
              </a:ext>
            </a:extLst>
          </p:cNvPr>
          <p:cNvCxnSpPr>
            <a:cxnSpLocks/>
          </p:cNvCxnSpPr>
          <p:nvPr/>
        </p:nvCxnSpPr>
        <p:spPr>
          <a:xfrm flipH="1">
            <a:off x="7466852" y="4436000"/>
            <a:ext cx="2116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14800A0-05C3-1348-C44E-D2E3327E770F}"/>
              </a:ext>
            </a:extLst>
          </p:cNvPr>
          <p:cNvSpPr txBox="1"/>
          <p:nvPr/>
        </p:nvSpPr>
        <p:spPr>
          <a:xfrm>
            <a:off x="3716937" y="3370855"/>
            <a:ext cx="2040943" cy="215444"/>
          </a:xfrm>
          <a:prstGeom prst="rect">
            <a:avLst/>
          </a:prstGeom>
          <a:noFill/>
        </p:spPr>
        <p:txBody>
          <a:bodyPr wrap="none" rtlCol="0">
            <a:spAutoFit/>
          </a:bodyPr>
          <a:lstStyle/>
          <a:p>
            <a:r>
              <a:rPr lang="en-US" dirty="0"/>
              <a:t>1. Request expensive/frequent data</a:t>
            </a:r>
          </a:p>
        </p:txBody>
      </p:sp>
      <p:sp>
        <p:nvSpPr>
          <p:cNvPr id="28" name="TextBox 27">
            <a:extLst>
              <a:ext uri="{FF2B5EF4-FFF2-40B4-BE49-F238E27FC236}">
                <a16:creationId xmlns:a16="http://schemas.microsoft.com/office/drawing/2014/main" id="{0E4E4040-FAAC-1751-BDA7-5DED90453487}"/>
              </a:ext>
            </a:extLst>
          </p:cNvPr>
          <p:cNvSpPr txBox="1"/>
          <p:nvPr/>
        </p:nvSpPr>
        <p:spPr>
          <a:xfrm>
            <a:off x="3989560" y="4523120"/>
            <a:ext cx="1571264" cy="338554"/>
          </a:xfrm>
          <a:prstGeom prst="rect">
            <a:avLst/>
          </a:prstGeom>
          <a:noFill/>
        </p:spPr>
        <p:txBody>
          <a:bodyPr wrap="none" rtlCol="0">
            <a:spAutoFit/>
          </a:bodyPr>
          <a:lstStyle/>
          <a:p>
            <a:r>
              <a:rPr lang="en-US" dirty="0"/>
              <a:t>2.1. if data exist in cache, </a:t>
            </a:r>
          </a:p>
          <a:p>
            <a:r>
              <a:rPr lang="en-US" dirty="0"/>
              <a:t>return cached data</a:t>
            </a:r>
          </a:p>
        </p:txBody>
      </p:sp>
      <p:sp>
        <p:nvSpPr>
          <p:cNvPr id="29" name="TextBox 28">
            <a:extLst>
              <a:ext uri="{FF2B5EF4-FFF2-40B4-BE49-F238E27FC236}">
                <a16:creationId xmlns:a16="http://schemas.microsoft.com/office/drawing/2014/main" id="{309F1B3B-9312-AEC7-085F-27DA5CA952A5}"/>
              </a:ext>
            </a:extLst>
          </p:cNvPr>
          <p:cNvSpPr txBox="1"/>
          <p:nvPr/>
        </p:nvSpPr>
        <p:spPr>
          <a:xfrm>
            <a:off x="7592304" y="4523120"/>
            <a:ext cx="2005677" cy="338554"/>
          </a:xfrm>
          <a:prstGeom prst="rect">
            <a:avLst/>
          </a:prstGeom>
          <a:noFill/>
        </p:spPr>
        <p:txBody>
          <a:bodyPr wrap="none" rtlCol="0">
            <a:spAutoFit/>
          </a:bodyPr>
          <a:lstStyle/>
          <a:p>
            <a:r>
              <a:rPr lang="en-US" dirty="0"/>
              <a:t>2.2. if data NOT exist in cache, </a:t>
            </a:r>
          </a:p>
          <a:p>
            <a:r>
              <a:rPr lang="en-US" dirty="0"/>
              <a:t>Query database and send response</a:t>
            </a:r>
          </a:p>
        </p:txBody>
      </p:sp>
      <p:sp>
        <p:nvSpPr>
          <p:cNvPr id="30" name="TextBox 29">
            <a:extLst>
              <a:ext uri="{FF2B5EF4-FFF2-40B4-BE49-F238E27FC236}">
                <a16:creationId xmlns:a16="http://schemas.microsoft.com/office/drawing/2014/main" id="{DEED83EA-3421-CE9B-4978-C1FBEFE646FA}"/>
              </a:ext>
            </a:extLst>
          </p:cNvPr>
          <p:cNvSpPr txBox="1"/>
          <p:nvPr/>
        </p:nvSpPr>
        <p:spPr>
          <a:xfrm>
            <a:off x="6280581" y="3298195"/>
            <a:ext cx="713657" cy="261610"/>
          </a:xfrm>
          <a:prstGeom prst="rect">
            <a:avLst/>
          </a:prstGeom>
          <a:noFill/>
        </p:spPr>
        <p:txBody>
          <a:bodyPr wrap="none" rtlCol="0">
            <a:spAutoFit/>
          </a:bodyPr>
          <a:lstStyle/>
          <a:p>
            <a:r>
              <a:rPr lang="en-US" sz="1100" b="1" dirty="0">
                <a:solidFill>
                  <a:schemeClr val="tx2">
                    <a:lumMod val="75000"/>
                  </a:schemeClr>
                </a:solidFill>
              </a:rPr>
              <a:t>CACHE</a:t>
            </a:r>
          </a:p>
        </p:txBody>
      </p:sp>
      <p:sp>
        <p:nvSpPr>
          <p:cNvPr id="31" name="TextBox 30">
            <a:extLst>
              <a:ext uri="{FF2B5EF4-FFF2-40B4-BE49-F238E27FC236}">
                <a16:creationId xmlns:a16="http://schemas.microsoft.com/office/drawing/2014/main" id="{C96ADB1B-6CBA-093C-3F7C-24414957A061}"/>
              </a:ext>
            </a:extLst>
          </p:cNvPr>
          <p:cNvSpPr txBox="1"/>
          <p:nvPr/>
        </p:nvSpPr>
        <p:spPr>
          <a:xfrm>
            <a:off x="10560496" y="5229200"/>
            <a:ext cx="457176" cy="261610"/>
          </a:xfrm>
          <a:prstGeom prst="rect">
            <a:avLst/>
          </a:prstGeom>
          <a:noFill/>
        </p:spPr>
        <p:txBody>
          <a:bodyPr wrap="none" rtlCol="0">
            <a:spAutoFit/>
          </a:bodyPr>
          <a:lstStyle/>
          <a:p>
            <a:r>
              <a:rPr lang="nb-NO" sz="1100" b="1" dirty="0">
                <a:solidFill>
                  <a:schemeClr val="tx2">
                    <a:lumMod val="75000"/>
                  </a:schemeClr>
                </a:solidFill>
              </a:rPr>
              <a:t>DB </a:t>
            </a:r>
            <a:endParaRPr lang="en-US" sz="1100" b="1" dirty="0">
              <a:solidFill>
                <a:schemeClr val="tx2">
                  <a:lumMod val="75000"/>
                </a:schemeClr>
              </a:solidFill>
            </a:endParaRPr>
          </a:p>
        </p:txBody>
      </p:sp>
      <p:sp>
        <p:nvSpPr>
          <p:cNvPr id="32" name="TextBox 31">
            <a:extLst>
              <a:ext uri="{FF2B5EF4-FFF2-40B4-BE49-F238E27FC236}">
                <a16:creationId xmlns:a16="http://schemas.microsoft.com/office/drawing/2014/main" id="{22FAB1EA-2B11-D3B0-3D5F-914C607B801A}"/>
              </a:ext>
            </a:extLst>
          </p:cNvPr>
          <p:cNvSpPr txBox="1"/>
          <p:nvPr/>
        </p:nvSpPr>
        <p:spPr>
          <a:xfrm>
            <a:off x="3144227" y="5545029"/>
            <a:ext cx="8815310" cy="781240"/>
          </a:xfrm>
          <a:prstGeom prst="rect">
            <a:avLst/>
          </a:prstGeom>
          <a:solidFill>
            <a:schemeClr val="accent6">
              <a:lumMod val="20000"/>
              <a:lumOff val="80000"/>
            </a:schemeClr>
          </a:solidFill>
        </p:spPr>
        <p:txBody>
          <a:bodyPr wrap="square" rtlCol="0">
            <a:spAutoFit/>
          </a:bodyPr>
          <a:lstStyle/>
          <a:p>
            <a:pPr>
              <a:lnSpc>
                <a:spcPct val="150000"/>
              </a:lnSpc>
            </a:pPr>
            <a:r>
              <a:rPr lang="en-US" sz="1600" dirty="0"/>
              <a:t>Cache is much faster than actual database. The aim of cache is to increase system performance.</a:t>
            </a:r>
          </a:p>
        </p:txBody>
      </p:sp>
    </p:spTree>
    <p:extLst>
      <p:ext uri="{BB962C8B-B14F-4D97-AF65-F5344CB8AC3E}">
        <p14:creationId xmlns:p14="http://schemas.microsoft.com/office/powerpoint/2010/main" val="40927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A92A-4F54-C6FD-3C72-664F5AE21D7F}"/>
              </a:ext>
            </a:extLst>
          </p:cNvPr>
          <p:cNvSpPr>
            <a:spLocks noGrp="1"/>
          </p:cNvSpPr>
          <p:nvPr>
            <p:ph type="title"/>
          </p:nvPr>
        </p:nvSpPr>
        <p:spPr>
          <a:xfrm rot="5400000">
            <a:off x="-2183976" y="3081784"/>
            <a:ext cx="5904656" cy="406400"/>
          </a:xfrm>
        </p:spPr>
        <p:txBody>
          <a:bodyPr/>
          <a:lstStyle/>
          <a:p>
            <a:r>
              <a:rPr lang="en-US" dirty="0"/>
              <a:t>Static content in any web application</a:t>
            </a:r>
          </a:p>
        </p:txBody>
      </p:sp>
      <p:sp>
        <p:nvSpPr>
          <p:cNvPr id="4" name="Date Placeholder 3">
            <a:extLst>
              <a:ext uri="{FF2B5EF4-FFF2-40B4-BE49-F238E27FC236}">
                <a16:creationId xmlns:a16="http://schemas.microsoft.com/office/drawing/2014/main" id="{010967BE-A3AD-796B-F6B5-E02469CF1888}"/>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236A665C-225B-724A-E3CE-A029839AB690}"/>
              </a:ext>
            </a:extLst>
          </p:cNvPr>
          <p:cNvSpPr>
            <a:spLocks noGrp="1"/>
          </p:cNvSpPr>
          <p:nvPr>
            <p:ph type="sldNum" sz="quarter" idx="12"/>
          </p:nvPr>
        </p:nvSpPr>
        <p:spPr/>
        <p:txBody>
          <a:bodyPr/>
          <a:lstStyle/>
          <a:p>
            <a:pPr>
              <a:defRPr/>
            </a:pPr>
            <a:fld id="{F072430C-5991-495C-BA50-CC7E47C7ADB1}" type="slidenum">
              <a:rPr lang="sv-SE" smtClean="0"/>
              <a:pPr>
                <a:defRPr/>
              </a:pPr>
              <a:t>44</a:t>
            </a:fld>
            <a:endParaRPr lang="sv-SE"/>
          </a:p>
        </p:txBody>
      </p:sp>
      <p:pic>
        <p:nvPicPr>
          <p:cNvPr id="6" name="Picture 5">
            <a:extLst>
              <a:ext uri="{FF2B5EF4-FFF2-40B4-BE49-F238E27FC236}">
                <a16:creationId xmlns:a16="http://schemas.microsoft.com/office/drawing/2014/main" id="{E3B75CB3-124C-BECD-2692-815C6CCA9C91}"/>
              </a:ext>
            </a:extLst>
          </p:cNvPr>
          <p:cNvPicPr>
            <a:picLocks noChangeAspect="1"/>
          </p:cNvPicPr>
          <p:nvPr/>
        </p:nvPicPr>
        <p:blipFill>
          <a:blip r:embed="rId2"/>
          <a:stretch>
            <a:fillRect/>
          </a:stretch>
        </p:blipFill>
        <p:spPr>
          <a:xfrm>
            <a:off x="1426392" y="345670"/>
            <a:ext cx="10358240" cy="5963650"/>
          </a:xfrm>
          <a:prstGeom prst="rect">
            <a:avLst/>
          </a:prstGeom>
        </p:spPr>
      </p:pic>
    </p:spTree>
    <p:extLst>
      <p:ext uri="{BB962C8B-B14F-4D97-AF65-F5344CB8AC3E}">
        <p14:creationId xmlns:p14="http://schemas.microsoft.com/office/powerpoint/2010/main" val="358201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A92A-4F54-C6FD-3C72-664F5AE21D7F}"/>
              </a:ext>
            </a:extLst>
          </p:cNvPr>
          <p:cNvSpPr>
            <a:spLocks noGrp="1"/>
          </p:cNvSpPr>
          <p:nvPr>
            <p:ph type="title"/>
          </p:nvPr>
        </p:nvSpPr>
        <p:spPr/>
        <p:txBody>
          <a:bodyPr/>
          <a:lstStyle/>
          <a:p>
            <a:r>
              <a:rPr lang="en-US" dirty="0"/>
              <a:t>Content Delivery Network (CDN)</a:t>
            </a:r>
          </a:p>
        </p:txBody>
      </p:sp>
      <p:sp>
        <p:nvSpPr>
          <p:cNvPr id="4" name="Date Placeholder 3">
            <a:extLst>
              <a:ext uri="{FF2B5EF4-FFF2-40B4-BE49-F238E27FC236}">
                <a16:creationId xmlns:a16="http://schemas.microsoft.com/office/drawing/2014/main" id="{010967BE-A3AD-796B-F6B5-E02469CF1888}"/>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236A665C-225B-724A-E3CE-A029839AB690}"/>
              </a:ext>
            </a:extLst>
          </p:cNvPr>
          <p:cNvSpPr>
            <a:spLocks noGrp="1"/>
          </p:cNvSpPr>
          <p:nvPr>
            <p:ph type="sldNum" sz="quarter" idx="12"/>
          </p:nvPr>
        </p:nvSpPr>
        <p:spPr/>
        <p:txBody>
          <a:bodyPr/>
          <a:lstStyle/>
          <a:p>
            <a:pPr>
              <a:defRPr/>
            </a:pPr>
            <a:fld id="{F072430C-5991-495C-BA50-CC7E47C7ADB1}" type="slidenum">
              <a:rPr lang="sv-SE" smtClean="0"/>
              <a:pPr>
                <a:defRPr/>
              </a:pPr>
              <a:t>45</a:t>
            </a:fld>
            <a:endParaRPr lang="sv-SE"/>
          </a:p>
        </p:txBody>
      </p:sp>
      <p:sp>
        <p:nvSpPr>
          <p:cNvPr id="9" name="TextBox 8">
            <a:extLst>
              <a:ext uri="{FF2B5EF4-FFF2-40B4-BE49-F238E27FC236}">
                <a16:creationId xmlns:a16="http://schemas.microsoft.com/office/drawing/2014/main" id="{B427E79C-7F11-1CF0-D7C2-5AD22DAC7E3F}"/>
              </a:ext>
            </a:extLst>
          </p:cNvPr>
          <p:cNvSpPr txBox="1"/>
          <p:nvPr/>
        </p:nvSpPr>
        <p:spPr>
          <a:xfrm>
            <a:off x="479177" y="1268760"/>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nb-NO" sz="1600" dirty="0">
                <a:solidFill>
                  <a:schemeClr val="tx2">
                    <a:lumMod val="75000"/>
                  </a:schemeClr>
                </a:solidFill>
              </a:rPr>
              <a:t>S</a:t>
            </a:r>
            <a:r>
              <a:rPr lang="en-US" sz="1600" dirty="0">
                <a:solidFill>
                  <a:schemeClr val="tx2">
                    <a:lumMod val="75000"/>
                  </a:schemeClr>
                </a:solidFill>
              </a:rPr>
              <a:t>tatic contents: </a:t>
            </a:r>
            <a:r>
              <a:rPr lang="en-US" sz="1600" dirty="0"/>
              <a:t>Images, Videos, Icons, CSS, JavaScript Files etc. </a:t>
            </a:r>
          </a:p>
        </p:txBody>
      </p:sp>
      <p:sp>
        <p:nvSpPr>
          <p:cNvPr id="22" name="TextBox 21">
            <a:extLst>
              <a:ext uri="{FF2B5EF4-FFF2-40B4-BE49-F238E27FC236}">
                <a16:creationId xmlns:a16="http://schemas.microsoft.com/office/drawing/2014/main" id="{E485DBFD-626C-6EFC-6961-12B294AE8220}"/>
              </a:ext>
            </a:extLst>
          </p:cNvPr>
          <p:cNvSpPr txBox="1"/>
          <p:nvPr/>
        </p:nvSpPr>
        <p:spPr>
          <a:xfrm>
            <a:off x="479177" y="1895749"/>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The idea is to store static contents in one ore more CDN servers.</a:t>
            </a:r>
          </a:p>
        </p:txBody>
      </p:sp>
      <p:sp>
        <p:nvSpPr>
          <p:cNvPr id="24" name="TextBox 23">
            <a:extLst>
              <a:ext uri="{FF2B5EF4-FFF2-40B4-BE49-F238E27FC236}">
                <a16:creationId xmlns:a16="http://schemas.microsoft.com/office/drawing/2014/main" id="{93A0A728-7826-1011-288E-8938AD498A0C}"/>
              </a:ext>
            </a:extLst>
          </p:cNvPr>
          <p:cNvSpPr txBox="1"/>
          <p:nvPr/>
        </p:nvSpPr>
        <p:spPr>
          <a:xfrm>
            <a:off x="479177" y="2522738"/>
            <a:ext cx="10292228"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When a user visits a web application, CDN server closest to the user delivers static content. Dynamic content is fetched from Web Servers. </a:t>
            </a:r>
          </a:p>
        </p:txBody>
      </p:sp>
      <p:grpSp>
        <p:nvGrpSpPr>
          <p:cNvPr id="10" name="Group 9">
            <a:extLst>
              <a:ext uri="{FF2B5EF4-FFF2-40B4-BE49-F238E27FC236}">
                <a16:creationId xmlns:a16="http://schemas.microsoft.com/office/drawing/2014/main" id="{E4D63858-ECC1-1849-2CAD-976E1BCF8AA9}"/>
              </a:ext>
            </a:extLst>
          </p:cNvPr>
          <p:cNvGrpSpPr/>
          <p:nvPr/>
        </p:nvGrpSpPr>
        <p:grpSpPr>
          <a:xfrm>
            <a:off x="637942" y="4135518"/>
            <a:ext cx="2073682" cy="2101794"/>
            <a:chOff x="218969" y="964851"/>
            <a:chExt cx="2673425" cy="3326958"/>
          </a:xfrm>
        </p:grpSpPr>
        <p:grpSp>
          <p:nvGrpSpPr>
            <p:cNvPr id="11" name="Group 10">
              <a:extLst>
                <a:ext uri="{FF2B5EF4-FFF2-40B4-BE49-F238E27FC236}">
                  <a16:creationId xmlns:a16="http://schemas.microsoft.com/office/drawing/2014/main" id="{1092049B-142D-A2B1-77CE-A976E0E8FB21}"/>
                </a:ext>
              </a:extLst>
            </p:cNvPr>
            <p:cNvGrpSpPr/>
            <p:nvPr/>
          </p:nvGrpSpPr>
          <p:grpSpPr>
            <a:xfrm>
              <a:off x="604893" y="2200156"/>
              <a:ext cx="1836394" cy="2091653"/>
              <a:chOff x="604893" y="2200156"/>
              <a:chExt cx="1836394" cy="2091653"/>
            </a:xfrm>
          </p:grpSpPr>
          <p:grpSp>
            <p:nvGrpSpPr>
              <p:cNvPr id="21" name="Group 20">
                <a:extLst>
                  <a:ext uri="{FF2B5EF4-FFF2-40B4-BE49-F238E27FC236}">
                    <a16:creationId xmlns:a16="http://schemas.microsoft.com/office/drawing/2014/main" id="{145E7B67-3C5D-6CC0-4E19-62FFE2C263BD}"/>
                  </a:ext>
                </a:extLst>
              </p:cNvPr>
              <p:cNvGrpSpPr/>
              <p:nvPr/>
            </p:nvGrpSpPr>
            <p:grpSpPr>
              <a:xfrm>
                <a:off x="604893" y="3122386"/>
                <a:ext cx="1836394" cy="1169423"/>
                <a:chOff x="7577633" y="-40921"/>
                <a:chExt cx="1836394" cy="1169423"/>
              </a:xfrm>
            </p:grpSpPr>
            <p:pic>
              <p:nvPicPr>
                <p:cNvPr id="29" name="Picture 8" descr="DomainNameNEWS.org – Postmaster@DomainNameNews.org | DOMAIN NAME NEWS">
                  <a:extLst>
                    <a:ext uri="{FF2B5EF4-FFF2-40B4-BE49-F238E27FC236}">
                      <a16:creationId xmlns:a16="http://schemas.microsoft.com/office/drawing/2014/main" id="{EA34A3F1-FA46-16A0-AAB1-4F311B6FDF5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75" t="13799" b="10601"/>
                <a:stretch/>
              </p:blipFill>
              <p:spPr bwMode="auto">
                <a:xfrm>
                  <a:off x="7850731" y="-40921"/>
                  <a:ext cx="1563296" cy="116942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A5DF69D-E878-1D1E-8142-D0DB318CB4C1}"/>
                    </a:ext>
                  </a:extLst>
                </p:cNvPr>
                <p:cNvSpPr txBox="1"/>
                <p:nvPr/>
              </p:nvSpPr>
              <p:spPr>
                <a:xfrm rot="5400000">
                  <a:off x="7362285" y="322205"/>
                  <a:ext cx="815290" cy="384593"/>
                </a:xfrm>
                <a:prstGeom prst="rect">
                  <a:avLst/>
                </a:prstGeom>
                <a:noFill/>
              </p:spPr>
              <p:txBody>
                <a:bodyPr wrap="square" rtlCol="0">
                  <a:spAutoFit/>
                </a:bodyPr>
                <a:lstStyle/>
                <a:p>
                  <a:r>
                    <a:rPr lang="en-US" dirty="0">
                      <a:solidFill>
                        <a:schemeClr val="tx2"/>
                      </a:solidFill>
                    </a:rPr>
                    <a:t>DNS</a:t>
                  </a:r>
                </a:p>
              </p:txBody>
            </p:sp>
          </p:grpSp>
          <p:cxnSp>
            <p:nvCxnSpPr>
              <p:cNvPr id="23" name="Straight Arrow Connector 22">
                <a:extLst>
                  <a:ext uri="{FF2B5EF4-FFF2-40B4-BE49-F238E27FC236}">
                    <a16:creationId xmlns:a16="http://schemas.microsoft.com/office/drawing/2014/main" id="{DFD10D09-B517-E9B2-73F7-AFAC1D266B4D}"/>
                  </a:ext>
                </a:extLst>
              </p:cNvPr>
              <p:cNvCxnSpPr>
                <a:cxnSpLocks/>
              </p:cNvCxnSpPr>
              <p:nvPr/>
            </p:nvCxnSpPr>
            <p:spPr>
              <a:xfrm>
                <a:off x="1141339" y="2341632"/>
                <a:ext cx="0" cy="89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A559ABF-0D96-DBEB-CAC6-5D098E80EE39}"/>
                  </a:ext>
                </a:extLst>
              </p:cNvPr>
              <p:cNvSpPr txBox="1"/>
              <p:nvPr/>
            </p:nvSpPr>
            <p:spPr>
              <a:xfrm rot="5400000">
                <a:off x="1297028" y="2728008"/>
                <a:ext cx="1293779" cy="238075"/>
              </a:xfrm>
              <a:prstGeom prst="rect">
                <a:avLst/>
              </a:prstGeom>
              <a:noFill/>
            </p:spPr>
            <p:txBody>
              <a:bodyPr wrap="square" rtlCol="0">
                <a:spAutoFit/>
              </a:bodyPr>
              <a:lstStyle/>
              <a:p>
                <a:r>
                  <a:rPr lang="nb-NO" sz="600" dirty="0"/>
                  <a:t> </a:t>
                </a:r>
                <a:r>
                  <a:rPr lang="nb-NO" sz="600" u="sng" dirty="0"/>
                  <a:t>195.88.55.16</a:t>
                </a:r>
                <a:endParaRPr lang="en-US" sz="600" u="sng" dirty="0"/>
              </a:p>
            </p:txBody>
          </p:sp>
          <p:sp>
            <p:nvSpPr>
              <p:cNvPr id="26" name="TextBox 25">
                <a:extLst>
                  <a:ext uri="{FF2B5EF4-FFF2-40B4-BE49-F238E27FC236}">
                    <a16:creationId xmlns:a16="http://schemas.microsoft.com/office/drawing/2014/main" id="{AF0F8A06-E31D-320A-AA66-314B8B0845E3}"/>
                  </a:ext>
                </a:extLst>
              </p:cNvPr>
              <p:cNvSpPr txBox="1"/>
              <p:nvPr/>
            </p:nvSpPr>
            <p:spPr>
              <a:xfrm rot="5400000">
                <a:off x="638719" y="2734088"/>
                <a:ext cx="810857" cy="184666"/>
              </a:xfrm>
              <a:prstGeom prst="rect">
                <a:avLst/>
              </a:prstGeom>
              <a:noFill/>
            </p:spPr>
            <p:txBody>
              <a:bodyPr wrap="square" rtlCol="0">
                <a:spAutoFit/>
              </a:bodyPr>
              <a:lstStyle/>
              <a:p>
                <a:r>
                  <a:rPr lang="nb-NO" sz="600" dirty="0"/>
                  <a:t> w</a:t>
                </a:r>
                <a:r>
                  <a:rPr lang="en-US" sz="600" dirty="0"/>
                  <a:t>ww.vg.no</a:t>
                </a:r>
              </a:p>
            </p:txBody>
          </p:sp>
          <p:cxnSp>
            <p:nvCxnSpPr>
              <p:cNvPr id="28" name="Straight Arrow Connector 27">
                <a:extLst>
                  <a:ext uri="{FF2B5EF4-FFF2-40B4-BE49-F238E27FC236}">
                    <a16:creationId xmlns:a16="http://schemas.microsoft.com/office/drawing/2014/main" id="{AE02373B-FE25-2D11-98FC-FD86D0751D22}"/>
                  </a:ext>
                </a:extLst>
              </p:cNvPr>
              <p:cNvCxnSpPr>
                <a:cxnSpLocks/>
              </p:cNvCxnSpPr>
              <p:nvPr/>
            </p:nvCxnSpPr>
            <p:spPr>
              <a:xfrm flipV="1">
                <a:off x="1757545" y="2326833"/>
                <a:ext cx="0" cy="90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0B9C652-5E6E-38C4-369C-25EA109B8207}"/>
                </a:ext>
              </a:extLst>
            </p:cNvPr>
            <p:cNvGrpSpPr/>
            <p:nvPr/>
          </p:nvGrpSpPr>
          <p:grpSpPr>
            <a:xfrm>
              <a:off x="218969" y="964851"/>
              <a:ext cx="2673425" cy="1502347"/>
              <a:chOff x="218969" y="964851"/>
              <a:chExt cx="2673425" cy="1502347"/>
            </a:xfrm>
          </p:grpSpPr>
          <p:sp>
            <p:nvSpPr>
              <p:cNvPr id="13" name="Rectangle: Rounded Corners 12">
                <a:extLst>
                  <a:ext uri="{FF2B5EF4-FFF2-40B4-BE49-F238E27FC236}">
                    <a16:creationId xmlns:a16="http://schemas.microsoft.com/office/drawing/2014/main" id="{CCD0926D-469F-BEFD-8764-0015F5D14352}"/>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GIF] Mobile Menu | Mobile app inspiration, Mobile app design, Interactive  design">
                <a:extLst>
                  <a:ext uri="{FF2B5EF4-FFF2-40B4-BE49-F238E27FC236}">
                    <a16:creationId xmlns:a16="http://schemas.microsoft.com/office/drawing/2014/main" id="{B6E9789E-2CFD-EB35-6509-0E9207700B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B06BD39-EC0C-25DD-6887-C00C4667C2D8}"/>
                  </a:ext>
                </a:extLst>
              </p:cNvPr>
              <p:cNvGrpSpPr/>
              <p:nvPr/>
            </p:nvGrpSpPr>
            <p:grpSpPr>
              <a:xfrm>
                <a:off x="825048" y="1235436"/>
                <a:ext cx="1075120" cy="694131"/>
                <a:chOff x="335360" y="1412776"/>
                <a:chExt cx="2355930" cy="1423045"/>
              </a:xfrm>
            </p:grpSpPr>
            <p:pic>
              <p:nvPicPr>
                <p:cNvPr id="19" name="Picture 2" descr="Google Chrome Web Browser">
                  <a:extLst>
                    <a:ext uri="{FF2B5EF4-FFF2-40B4-BE49-F238E27FC236}">
                      <a16:creationId xmlns:a16="http://schemas.microsoft.com/office/drawing/2014/main" id="{ECEB72A2-E219-77DA-EA1B-AAF620D64B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Browser browsers GIF - Find on GIFER">
                  <a:extLst>
                    <a:ext uri="{FF2B5EF4-FFF2-40B4-BE49-F238E27FC236}">
                      <a16:creationId xmlns:a16="http://schemas.microsoft.com/office/drawing/2014/main" id="{E1154FFE-B91D-6288-1A43-85FA38CBDF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D375BFC9-93EA-17C5-DF90-32439034E1A3}"/>
                  </a:ext>
                </a:extLst>
              </p:cNvPr>
              <p:cNvSpPr txBox="1"/>
              <p:nvPr/>
            </p:nvSpPr>
            <p:spPr>
              <a:xfrm>
                <a:off x="745141" y="1972722"/>
                <a:ext cx="1072478" cy="494476"/>
              </a:xfrm>
              <a:prstGeom prst="rect">
                <a:avLst/>
              </a:prstGeom>
              <a:noFill/>
            </p:spPr>
            <p:txBody>
              <a:bodyPr wrap="square" rtlCol="0">
                <a:spAutoFit/>
              </a:bodyPr>
              <a:lstStyle/>
              <a:p>
                <a:r>
                  <a:rPr lang="en-US" sz="600" dirty="0"/>
                  <a:t>Web browser</a:t>
                </a:r>
              </a:p>
            </p:txBody>
          </p:sp>
          <p:sp>
            <p:nvSpPr>
              <p:cNvPr id="17" name="TextBox 16">
                <a:extLst>
                  <a:ext uri="{FF2B5EF4-FFF2-40B4-BE49-F238E27FC236}">
                    <a16:creationId xmlns:a16="http://schemas.microsoft.com/office/drawing/2014/main" id="{08F5EF46-0F25-E5F1-D5D7-CB67CDF20E4E}"/>
                  </a:ext>
                </a:extLst>
              </p:cNvPr>
              <p:cNvSpPr txBox="1"/>
              <p:nvPr/>
            </p:nvSpPr>
            <p:spPr>
              <a:xfrm>
                <a:off x="1900168" y="1958439"/>
                <a:ext cx="896311" cy="494476"/>
              </a:xfrm>
              <a:prstGeom prst="rect">
                <a:avLst/>
              </a:prstGeom>
              <a:noFill/>
            </p:spPr>
            <p:txBody>
              <a:bodyPr wrap="square" rtlCol="0">
                <a:spAutoFit/>
              </a:bodyPr>
              <a:lstStyle/>
              <a:p>
                <a:r>
                  <a:rPr lang="en-US" sz="600" dirty="0"/>
                  <a:t>Mobile App</a:t>
                </a:r>
              </a:p>
            </p:txBody>
          </p:sp>
          <p:sp>
            <p:nvSpPr>
              <p:cNvPr id="18" name="TextBox 17">
                <a:extLst>
                  <a:ext uri="{FF2B5EF4-FFF2-40B4-BE49-F238E27FC236}">
                    <a16:creationId xmlns:a16="http://schemas.microsoft.com/office/drawing/2014/main" id="{4A64EDAB-931D-F3AB-C7DA-82019CEAFC60}"/>
                  </a:ext>
                </a:extLst>
              </p:cNvPr>
              <p:cNvSpPr txBox="1"/>
              <p:nvPr/>
            </p:nvSpPr>
            <p:spPr>
              <a:xfrm rot="5400000">
                <a:off x="3621" y="1424769"/>
                <a:ext cx="815289" cy="384593"/>
              </a:xfrm>
              <a:prstGeom prst="rect">
                <a:avLst/>
              </a:prstGeom>
              <a:noFill/>
            </p:spPr>
            <p:txBody>
              <a:bodyPr wrap="square" rtlCol="0">
                <a:spAutoFit/>
              </a:bodyPr>
              <a:lstStyle/>
              <a:p>
                <a:r>
                  <a:rPr lang="en-US" dirty="0"/>
                  <a:t>User</a:t>
                </a:r>
              </a:p>
            </p:txBody>
          </p:sp>
        </p:grpSp>
      </p:grpSp>
      <p:pic>
        <p:nvPicPr>
          <p:cNvPr id="1032" name="Picture 8" descr="Content Delivery Network (CDN) | Microsoft Azure Color">
            <a:extLst>
              <a:ext uri="{FF2B5EF4-FFF2-40B4-BE49-F238E27FC236}">
                <a16:creationId xmlns:a16="http://schemas.microsoft.com/office/drawing/2014/main" id="{48B46256-6F46-A586-3BB8-27FA7E76F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037" y="3717034"/>
            <a:ext cx="2016224" cy="201622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749A64C-8EFF-17D4-6D6E-FE422F82BF40}"/>
              </a:ext>
            </a:extLst>
          </p:cNvPr>
          <p:cNvGrpSpPr/>
          <p:nvPr/>
        </p:nvGrpSpPr>
        <p:grpSpPr>
          <a:xfrm>
            <a:off x="8544272" y="3850250"/>
            <a:ext cx="2710437" cy="2016225"/>
            <a:chOff x="562251" y="4523140"/>
            <a:chExt cx="2769864" cy="2002204"/>
          </a:xfrm>
        </p:grpSpPr>
        <p:sp>
          <p:nvSpPr>
            <p:cNvPr id="32" name="Rectangle: Rounded Corners 31">
              <a:extLst>
                <a:ext uri="{FF2B5EF4-FFF2-40B4-BE49-F238E27FC236}">
                  <a16:creationId xmlns:a16="http://schemas.microsoft.com/office/drawing/2014/main" id="{16B1C6CC-CA00-DF98-37F9-62C082B9F911}"/>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Private Server GIFs - Get the best GIF on GIPHY">
              <a:extLst>
                <a:ext uri="{FF2B5EF4-FFF2-40B4-BE49-F238E27FC236}">
                  <a16:creationId xmlns:a16="http://schemas.microsoft.com/office/drawing/2014/main" id="{719A7458-C579-F30C-750B-FE17E3BE7F3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EFC59FE-B0B9-C4AC-0451-47988EB9BA79}"/>
                </a:ext>
              </a:extLst>
            </p:cNvPr>
            <p:cNvSpPr txBox="1"/>
            <p:nvPr/>
          </p:nvSpPr>
          <p:spPr>
            <a:xfrm>
              <a:off x="1494779" y="6139031"/>
              <a:ext cx="904807" cy="257133"/>
            </a:xfrm>
            <a:prstGeom prst="rect">
              <a:avLst/>
            </a:prstGeom>
            <a:noFill/>
          </p:spPr>
          <p:txBody>
            <a:bodyPr wrap="none" rtlCol="0">
              <a:spAutoFit/>
            </a:bodyPr>
            <a:lstStyle/>
            <a:p>
              <a:r>
                <a:rPr lang="en-US" sz="1100" dirty="0"/>
                <a:t>Web server </a:t>
              </a:r>
            </a:p>
          </p:txBody>
        </p:sp>
      </p:grpSp>
      <p:grpSp>
        <p:nvGrpSpPr>
          <p:cNvPr id="43" name="Group 42">
            <a:extLst>
              <a:ext uri="{FF2B5EF4-FFF2-40B4-BE49-F238E27FC236}">
                <a16:creationId xmlns:a16="http://schemas.microsoft.com/office/drawing/2014/main" id="{C8BE00D8-256A-B960-69E2-C0DED1114952}"/>
              </a:ext>
            </a:extLst>
          </p:cNvPr>
          <p:cNvGrpSpPr/>
          <p:nvPr/>
        </p:nvGrpSpPr>
        <p:grpSpPr>
          <a:xfrm>
            <a:off x="2711624" y="4114681"/>
            <a:ext cx="2016224" cy="233519"/>
            <a:chOff x="2711624" y="4114681"/>
            <a:chExt cx="2016224" cy="233519"/>
          </a:xfrm>
        </p:grpSpPr>
        <p:cxnSp>
          <p:nvCxnSpPr>
            <p:cNvPr id="35" name="Straight Arrow Connector 34">
              <a:extLst>
                <a:ext uri="{FF2B5EF4-FFF2-40B4-BE49-F238E27FC236}">
                  <a16:creationId xmlns:a16="http://schemas.microsoft.com/office/drawing/2014/main" id="{3BB20B34-F701-3985-C603-83D127191401}"/>
                </a:ext>
              </a:extLst>
            </p:cNvPr>
            <p:cNvCxnSpPr/>
            <p:nvPr/>
          </p:nvCxnSpPr>
          <p:spPr>
            <a:xfrm>
              <a:off x="2711624" y="4348200"/>
              <a:ext cx="2016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41F5658-9AC3-E8CC-F905-79B70C693DF9}"/>
                </a:ext>
              </a:extLst>
            </p:cNvPr>
            <p:cNvSpPr txBox="1"/>
            <p:nvPr/>
          </p:nvSpPr>
          <p:spPr>
            <a:xfrm>
              <a:off x="2895648" y="4114681"/>
              <a:ext cx="1208985" cy="215444"/>
            </a:xfrm>
            <a:prstGeom prst="rect">
              <a:avLst/>
            </a:prstGeom>
            <a:noFill/>
          </p:spPr>
          <p:txBody>
            <a:bodyPr wrap="none" rtlCol="0">
              <a:spAutoFit/>
            </a:bodyPr>
            <a:lstStyle/>
            <a:p>
              <a:r>
                <a:rPr lang="nb-NO" dirty="0"/>
                <a:t>1. Get IMAGE1.PNG</a:t>
              </a:r>
              <a:endParaRPr lang="en-US" dirty="0"/>
            </a:p>
          </p:txBody>
        </p:sp>
      </p:grpSp>
      <p:grpSp>
        <p:nvGrpSpPr>
          <p:cNvPr id="49" name="Group 48">
            <a:extLst>
              <a:ext uri="{FF2B5EF4-FFF2-40B4-BE49-F238E27FC236}">
                <a16:creationId xmlns:a16="http://schemas.microsoft.com/office/drawing/2014/main" id="{C43C8C7A-E28D-3D07-5525-3A754F418CD7}"/>
              </a:ext>
            </a:extLst>
          </p:cNvPr>
          <p:cNvGrpSpPr/>
          <p:nvPr/>
        </p:nvGrpSpPr>
        <p:grpSpPr>
          <a:xfrm>
            <a:off x="6240016" y="3983467"/>
            <a:ext cx="2232248" cy="364733"/>
            <a:chOff x="6240016" y="3983467"/>
            <a:chExt cx="2232248" cy="364733"/>
          </a:xfrm>
        </p:grpSpPr>
        <p:cxnSp>
          <p:nvCxnSpPr>
            <p:cNvPr id="37" name="Straight Arrow Connector 36">
              <a:extLst>
                <a:ext uri="{FF2B5EF4-FFF2-40B4-BE49-F238E27FC236}">
                  <a16:creationId xmlns:a16="http://schemas.microsoft.com/office/drawing/2014/main" id="{7BED3208-8E0F-835C-70A1-6ED1F8BAD0D8}"/>
                </a:ext>
              </a:extLst>
            </p:cNvPr>
            <p:cNvCxnSpPr/>
            <p:nvPr/>
          </p:nvCxnSpPr>
          <p:spPr>
            <a:xfrm>
              <a:off x="6240016" y="4348200"/>
              <a:ext cx="2232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CFA2A4A-D84D-4B3A-8D86-653C81B7DAF0}"/>
                </a:ext>
              </a:extLst>
            </p:cNvPr>
            <p:cNvSpPr txBox="1"/>
            <p:nvPr/>
          </p:nvSpPr>
          <p:spPr>
            <a:xfrm>
              <a:off x="6454413" y="3983467"/>
              <a:ext cx="1691489" cy="338554"/>
            </a:xfrm>
            <a:prstGeom prst="rect">
              <a:avLst/>
            </a:prstGeom>
            <a:noFill/>
          </p:spPr>
          <p:txBody>
            <a:bodyPr wrap="none" rtlCol="0">
              <a:spAutoFit/>
            </a:bodyPr>
            <a:lstStyle/>
            <a:p>
              <a:r>
                <a:rPr lang="en-US" dirty="0"/>
                <a:t>2. If not in CDN, </a:t>
              </a:r>
            </a:p>
            <a:p>
              <a:r>
                <a:rPr lang="en-US" dirty="0"/>
                <a:t>get IMAGE1.PNG from server</a:t>
              </a:r>
            </a:p>
          </p:txBody>
        </p:sp>
      </p:grpSp>
      <p:grpSp>
        <p:nvGrpSpPr>
          <p:cNvPr id="50" name="Group 49">
            <a:extLst>
              <a:ext uri="{FF2B5EF4-FFF2-40B4-BE49-F238E27FC236}">
                <a16:creationId xmlns:a16="http://schemas.microsoft.com/office/drawing/2014/main" id="{AA5B798D-C893-06FE-20C0-A03F6D6B55CC}"/>
              </a:ext>
            </a:extLst>
          </p:cNvPr>
          <p:cNvGrpSpPr/>
          <p:nvPr/>
        </p:nvGrpSpPr>
        <p:grpSpPr>
          <a:xfrm>
            <a:off x="6280462" y="4858362"/>
            <a:ext cx="2263810" cy="292700"/>
            <a:chOff x="6280462" y="4858362"/>
            <a:chExt cx="2263810" cy="292700"/>
          </a:xfrm>
        </p:grpSpPr>
        <p:cxnSp>
          <p:nvCxnSpPr>
            <p:cNvPr id="41" name="Straight Arrow Connector 40">
              <a:extLst>
                <a:ext uri="{FF2B5EF4-FFF2-40B4-BE49-F238E27FC236}">
                  <a16:creationId xmlns:a16="http://schemas.microsoft.com/office/drawing/2014/main" id="{25A6795F-021F-5ACA-1046-D5282E2394AB}"/>
                </a:ext>
              </a:extLst>
            </p:cNvPr>
            <p:cNvCxnSpPr>
              <a:cxnSpLocks/>
              <a:stCxn id="32" idx="1"/>
            </p:cNvCxnSpPr>
            <p:nvPr/>
          </p:nvCxnSpPr>
          <p:spPr>
            <a:xfrm flipH="1" flipV="1">
              <a:off x="6280462" y="4858362"/>
              <a:ext cx="226381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198E226-55D5-8CA4-B515-6637D65A231E}"/>
                </a:ext>
              </a:extLst>
            </p:cNvPr>
            <p:cNvSpPr txBox="1"/>
            <p:nvPr/>
          </p:nvSpPr>
          <p:spPr>
            <a:xfrm>
              <a:off x="6665562" y="4935618"/>
              <a:ext cx="1701107" cy="215444"/>
            </a:xfrm>
            <a:prstGeom prst="rect">
              <a:avLst/>
            </a:prstGeom>
            <a:noFill/>
          </p:spPr>
          <p:txBody>
            <a:bodyPr wrap="none" rtlCol="0">
              <a:spAutoFit/>
            </a:bodyPr>
            <a:lstStyle/>
            <a:p>
              <a:r>
                <a:rPr lang="nb-NO" dirty="0"/>
                <a:t>3. Store IMAGE1.PNG in CDN</a:t>
              </a:r>
              <a:endParaRPr lang="en-US" dirty="0"/>
            </a:p>
          </p:txBody>
        </p:sp>
      </p:grpSp>
      <p:grpSp>
        <p:nvGrpSpPr>
          <p:cNvPr id="48" name="Group 47">
            <a:extLst>
              <a:ext uri="{FF2B5EF4-FFF2-40B4-BE49-F238E27FC236}">
                <a16:creationId xmlns:a16="http://schemas.microsoft.com/office/drawing/2014/main" id="{A593774E-AA99-8902-9A41-81FED5C76F63}"/>
              </a:ext>
            </a:extLst>
          </p:cNvPr>
          <p:cNvGrpSpPr/>
          <p:nvPr/>
        </p:nvGrpSpPr>
        <p:grpSpPr>
          <a:xfrm>
            <a:off x="2711624" y="4820463"/>
            <a:ext cx="1800200" cy="262156"/>
            <a:chOff x="2711624" y="4820463"/>
            <a:chExt cx="1800200" cy="262156"/>
          </a:xfrm>
        </p:grpSpPr>
        <p:cxnSp>
          <p:nvCxnSpPr>
            <p:cNvPr id="39" name="Straight Arrow Connector 38">
              <a:extLst>
                <a:ext uri="{FF2B5EF4-FFF2-40B4-BE49-F238E27FC236}">
                  <a16:creationId xmlns:a16="http://schemas.microsoft.com/office/drawing/2014/main" id="{5F928C40-8B79-FA8D-DDFC-B81D3BA27F8E}"/>
                </a:ext>
              </a:extLst>
            </p:cNvPr>
            <p:cNvCxnSpPr/>
            <p:nvPr/>
          </p:nvCxnSpPr>
          <p:spPr>
            <a:xfrm flipH="1">
              <a:off x="2711624" y="4820463"/>
              <a:ext cx="18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2972DF9-85C3-B1FC-5D9A-9A256951FE7D}"/>
                </a:ext>
              </a:extLst>
            </p:cNvPr>
            <p:cNvSpPr txBox="1"/>
            <p:nvPr/>
          </p:nvSpPr>
          <p:spPr>
            <a:xfrm>
              <a:off x="2863163" y="4867175"/>
              <a:ext cx="1412566" cy="215444"/>
            </a:xfrm>
            <a:prstGeom prst="rect">
              <a:avLst/>
            </a:prstGeom>
            <a:noFill/>
          </p:spPr>
          <p:txBody>
            <a:bodyPr wrap="none" rtlCol="0">
              <a:spAutoFit/>
            </a:bodyPr>
            <a:lstStyle/>
            <a:p>
              <a:r>
                <a:rPr lang="nb-NO" dirty="0"/>
                <a:t>2. Return IMAGE1.PNG </a:t>
              </a:r>
              <a:endParaRPr lang="en-US" dirty="0"/>
            </a:p>
          </p:txBody>
        </p:sp>
      </p:grpSp>
      <p:sp>
        <p:nvSpPr>
          <p:cNvPr id="47" name="TextBox 46">
            <a:extLst>
              <a:ext uri="{FF2B5EF4-FFF2-40B4-BE49-F238E27FC236}">
                <a16:creationId xmlns:a16="http://schemas.microsoft.com/office/drawing/2014/main" id="{8D97B680-55E6-BE8B-1C0C-65D7DFB6B539}"/>
              </a:ext>
            </a:extLst>
          </p:cNvPr>
          <p:cNvSpPr txBox="1"/>
          <p:nvPr/>
        </p:nvSpPr>
        <p:spPr>
          <a:xfrm>
            <a:off x="2814829" y="4866431"/>
            <a:ext cx="287258" cy="215444"/>
          </a:xfrm>
          <a:prstGeom prst="rect">
            <a:avLst/>
          </a:prstGeom>
          <a:solidFill>
            <a:schemeClr val="bg1"/>
          </a:solidFill>
        </p:spPr>
        <p:txBody>
          <a:bodyPr wrap="none" rtlCol="0">
            <a:spAutoFit/>
          </a:bodyPr>
          <a:lstStyle/>
          <a:p>
            <a:r>
              <a:rPr lang="nb-NO" dirty="0"/>
              <a:t>4.</a:t>
            </a:r>
            <a:endParaRPr lang="en-US" dirty="0"/>
          </a:p>
        </p:txBody>
      </p:sp>
    </p:spTree>
    <p:extLst>
      <p:ext uri="{BB962C8B-B14F-4D97-AF65-F5344CB8AC3E}">
        <p14:creationId xmlns:p14="http://schemas.microsoft.com/office/powerpoint/2010/main" val="384659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4" grpId="0"/>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fontScale="90000"/>
          </a:bodyPr>
          <a:lstStyle/>
          <a:p>
            <a:pPr>
              <a:lnSpc>
                <a:spcPct val="150000"/>
              </a:lnSpc>
            </a:pPr>
            <a:r>
              <a:rPr lang="en-US" dirty="0"/>
              <a:t>Let us include cache and CDN into our architecture.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889934" y="2478089"/>
            <a:ext cx="10363200" cy="1500187"/>
          </a:xfrm>
        </p:spPr>
        <p:txBody>
          <a:bodyPr/>
          <a:lstStyle/>
          <a:p>
            <a:pPr>
              <a:lnSpc>
                <a:spcPct val="150000"/>
              </a:lnSpc>
            </a:pPr>
            <a:r>
              <a:rPr lang="en-US" dirty="0"/>
              <a:t>Now you know the concept of cache, and CDN. </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46</a:t>
            </a:fld>
            <a:endParaRPr lang="sv-SE"/>
          </a:p>
        </p:txBody>
      </p:sp>
    </p:spTree>
    <p:extLst>
      <p:ext uri="{BB962C8B-B14F-4D97-AF65-F5344CB8AC3E}">
        <p14:creationId xmlns:p14="http://schemas.microsoft.com/office/powerpoint/2010/main" val="2864470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47</a:t>
            </a:fld>
            <a:endParaRPr lang="da-DK"/>
          </a:p>
        </p:txBody>
      </p:sp>
      <p:sp>
        <p:nvSpPr>
          <p:cNvPr id="64515" name="Rectangle 2"/>
          <p:cNvSpPr>
            <a:spLocks noGrp="1" noChangeArrowheads="1"/>
          </p:cNvSpPr>
          <p:nvPr>
            <p:ph type="title"/>
          </p:nvPr>
        </p:nvSpPr>
        <p:spPr>
          <a:xfrm>
            <a:off x="524734" y="279818"/>
            <a:ext cx="9612095" cy="406400"/>
          </a:xfrm>
        </p:spPr>
        <p:txBody>
          <a:bodyPr/>
          <a:lstStyle/>
          <a:p>
            <a:pPr lvl="1">
              <a:lnSpc>
                <a:spcPct val="113000"/>
              </a:lnSpc>
              <a:tabLst>
                <a:tab pos="6283325" algn="l"/>
                <a:tab pos="7346950" algn="r"/>
                <a:tab pos="7532688" algn="l"/>
                <a:tab pos="8420100" algn="r"/>
              </a:tabLst>
            </a:pPr>
            <a:r>
              <a:rPr lang="en-US" dirty="0"/>
              <a:t>Two-server architecture with LB, DB replication, cache, CDN</a:t>
            </a:r>
          </a:p>
        </p:txBody>
      </p:sp>
      <p:grpSp>
        <p:nvGrpSpPr>
          <p:cNvPr id="25" name="Group 24">
            <a:extLst>
              <a:ext uri="{FF2B5EF4-FFF2-40B4-BE49-F238E27FC236}">
                <a16:creationId xmlns:a16="http://schemas.microsoft.com/office/drawing/2014/main" id="{637E8445-FED5-1FE4-5E5B-20CA977FAF39}"/>
              </a:ext>
            </a:extLst>
          </p:cNvPr>
          <p:cNvGrpSpPr/>
          <p:nvPr/>
        </p:nvGrpSpPr>
        <p:grpSpPr>
          <a:xfrm>
            <a:off x="2824457" y="624908"/>
            <a:ext cx="5886958" cy="2223113"/>
            <a:chOff x="2900392" y="712681"/>
            <a:chExt cx="5816570"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1"/>
              <a:ext cx="2269697" cy="276999"/>
            </a:xfrm>
            <a:prstGeom prst="rect">
              <a:avLst/>
            </a:prstGeom>
            <a:noFill/>
          </p:spPr>
          <p:txBody>
            <a:bodyPr wrap="square" rtlCol="0">
              <a:spAutoFit/>
            </a:bodyPr>
            <a:lstStyle/>
            <a:p>
              <a:r>
                <a:rPr lang="nb-NO" sz="1200" u="sng" dirty="0"/>
                <a:t>195.88.55.16</a:t>
              </a:r>
              <a:endParaRPr lang="en-US" sz="1200"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96057"/>
              <a:ext cx="1461729" cy="307777"/>
            </a:xfrm>
            <a:prstGeom prst="rect">
              <a:avLst/>
            </a:prstGeom>
            <a:noFill/>
          </p:spPr>
          <p:txBody>
            <a:bodyPr wrap="square" rtlCol="0">
              <a:spAutoFit/>
            </a:bodyPr>
            <a:lstStyle/>
            <a:p>
              <a:r>
                <a:rPr lang="en-US" sz="1400" dirty="0"/>
                <a:t>Load Balancer</a:t>
              </a:r>
            </a:p>
          </p:txBody>
        </p:sp>
      </p:grpSp>
      <p:grpSp>
        <p:nvGrpSpPr>
          <p:cNvPr id="29" name="Group 28">
            <a:extLst>
              <a:ext uri="{FF2B5EF4-FFF2-40B4-BE49-F238E27FC236}">
                <a16:creationId xmlns:a16="http://schemas.microsoft.com/office/drawing/2014/main" id="{B61359D9-3624-662C-6367-A3B506F71EB9}"/>
              </a:ext>
            </a:extLst>
          </p:cNvPr>
          <p:cNvGrpSpPr/>
          <p:nvPr/>
        </p:nvGrpSpPr>
        <p:grpSpPr>
          <a:xfrm>
            <a:off x="119336" y="1190308"/>
            <a:ext cx="2666906" cy="3370176"/>
            <a:chOff x="257375" y="964851"/>
            <a:chExt cx="2635019" cy="332695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597134" y="2326833"/>
              <a:ext cx="1844153" cy="1964976"/>
              <a:chOff x="597134" y="2326833"/>
              <a:chExt cx="1844153" cy="196497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597134" y="3122386"/>
                <a:ext cx="1844153" cy="1169423"/>
                <a:chOff x="7569874" y="-40921"/>
                <a:chExt cx="1844153" cy="1169423"/>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75" t="13799" b="10601"/>
                <a:stretch/>
              </p:blipFill>
              <p:spPr bwMode="auto">
                <a:xfrm>
                  <a:off x="7850731" y="-40921"/>
                  <a:ext cx="1563296" cy="11694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7362284" y="314448"/>
                  <a:ext cx="815290" cy="400110"/>
                </a:xfrm>
                <a:prstGeom prst="rect">
                  <a:avLst/>
                </a:prstGeom>
                <a:noFill/>
              </p:spPr>
              <p:txBody>
                <a:bodyPr wrap="square" rtlCol="0">
                  <a:spAutoFit/>
                </a:bodyPr>
                <a:lstStyle/>
                <a:p>
                  <a:r>
                    <a:rPr lang="en-US" sz="2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89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519009" y="2720074"/>
                <a:ext cx="740908" cy="184666"/>
              </a:xfrm>
              <a:prstGeom prst="rect">
                <a:avLst/>
              </a:prstGeom>
              <a:noFill/>
            </p:spPr>
            <p:txBody>
              <a:bodyPr wrap="none" rtlCol="0">
                <a:spAutoFit/>
              </a:bodyPr>
              <a:lstStyle/>
              <a:p>
                <a:r>
                  <a:rPr lang="nb-NO" sz="600" dirty="0"/>
                  <a:t> </a:t>
                </a:r>
                <a:r>
                  <a:rPr lang="nb-NO" sz="600" u="sng" dirty="0"/>
                  <a:t>195.88.55.16</a:t>
                </a:r>
                <a:endParaRPr lang="en-US" sz="600"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638719" y="2734088"/>
                <a:ext cx="810857" cy="184666"/>
              </a:xfrm>
              <a:prstGeom prst="rect">
                <a:avLst/>
              </a:prstGeom>
              <a:noFill/>
            </p:spPr>
            <p:txBody>
              <a:bodyPr wrap="square" rtlCol="0">
                <a:spAutoFit/>
              </a:bodyPr>
              <a:lstStyle/>
              <a:p>
                <a:r>
                  <a:rPr lang="nb-NO" sz="600" dirty="0"/>
                  <a:t> w</a:t>
                </a:r>
                <a:r>
                  <a:rPr lang="en-US" sz="600"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90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257375" y="964851"/>
              <a:ext cx="2635019" cy="1361982"/>
              <a:chOff x="257375" y="964851"/>
              <a:chExt cx="2635019" cy="1361982"/>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67570" y="1527124"/>
                <a:ext cx="687387" cy="307777"/>
              </a:xfrm>
              <a:prstGeom prst="rect">
                <a:avLst/>
              </a:prstGeom>
              <a:noFill/>
            </p:spPr>
            <p:txBody>
              <a:bodyPr wrap="square" rtlCol="0">
                <a:spAutoFit/>
              </a:bodyPr>
              <a:lstStyle/>
              <a:p>
                <a:r>
                  <a:rPr lang="en-US" sz="1400" dirty="0"/>
                  <a:t>User</a:t>
                </a:r>
              </a:p>
            </p:txBody>
          </p:sp>
        </p:grpSp>
      </p:grpSp>
      <p:grpSp>
        <p:nvGrpSpPr>
          <p:cNvPr id="28" name="Group 27">
            <a:extLst>
              <a:ext uri="{FF2B5EF4-FFF2-40B4-BE49-F238E27FC236}">
                <a16:creationId xmlns:a16="http://schemas.microsoft.com/office/drawing/2014/main" id="{9CE19D4A-366E-1FB3-91FA-030F0E71328D}"/>
              </a:ext>
            </a:extLst>
          </p:cNvPr>
          <p:cNvGrpSpPr/>
          <p:nvPr/>
        </p:nvGrpSpPr>
        <p:grpSpPr>
          <a:xfrm>
            <a:off x="2827426" y="1877637"/>
            <a:ext cx="3386582" cy="313444"/>
            <a:chOff x="2879028" y="1755818"/>
            <a:chExt cx="3346090" cy="30942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2" y="1788243"/>
              <a:ext cx="1125629" cy="276999"/>
            </a:xfrm>
            <a:prstGeom prst="rect">
              <a:avLst/>
            </a:prstGeom>
            <a:noFill/>
          </p:spPr>
          <p:txBody>
            <a:bodyPr wrap="none" rtlCol="0">
              <a:spAutoFit/>
            </a:bodyPr>
            <a:lstStyle/>
            <a:p>
              <a:r>
                <a:rPr lang="nb-NO" sz="1200" dirty="0"/>
                <a:t> show vg.no</a:t>
              </a:r>
              <a:endParaRPr lang="en-US" sz="1200" u="sng" dirty="0"/>
            </a:p>
          </p:txBody>
        </p:sp>
      </p:grpSp>
      <p:grpSp>
        <p:nvGrpSpPr>
          <p:cNvPr id="16" name="Group 15">
            <a:extLst>
              <a:ext uri="{FF2B5EF4-FFF2-40B4-BE49-F238E27FC236}">
                <a16:creationId xmlns:a16="http://schemas.microsoft.com/office/drawing/2014/main" id="{B6944C3A-9F20-1EC9-379A-1C8047F39B72}"/>
              </a:ext>
            </a:extLst>
          </p:cNvPr>
          <p:cNvGrpSpPr/>
          <p:nvPr/>
        </p:nvGrpSpPr>
        <p:grpSpPr>
          <a:xfrm>
            <a:off x="8711415" y="1075551"/>
            <a:ext cx="3108305" cy="1646549"/>
            <a:chOff x="8711415" y="1075551"/>
            <a:chExt cx="3108305" cy="1646549"/>
          </a:xfrm>
        </p:grpSpPr>
        <p:sp>
          <p:nvSpPr>
            <p:cNvPr id="146" name="TextBox 145">
              <a:extLst>
                <a:ext uri="{FF2B5EF4-FFF2-40B4-BE49-F238E27FC236}">
                  <a16:creationId xmlns:a16="http://schemas.microsoft.com/office/drawing/2014/main" id="{B5295717-F9A6-9AC0-0F5C-3DDCC17A7B7E}"/>
                </a:ext>
              </a:extLst>
            </p:cNvPr>
            <p:cNvSpPr txBox="1"/>
            <p:nvPr/>
          </p:nvSpPr>
          <p:spPr>
            <a:xfrm>
              <a:off x="10888704" y="2445101"/>
              <a:ext cx="526106" cy="276999"/>
            </a:xfrm>
            <a:prstGeom prst="rect">
              <a:avLst/>
            </a:prstGeom>
            <a:noFill/>
          </p:spPr>
          <p:txBody>
            <a:bodyPr wrap="none" rtlCol="0">
              <a:spAutoFit/>
            </a:bodyPr>
            <a:lstStyle/>
            <a:p>
              <a:r>
                <a:rPr lang="nb-NO" sz="1200" dirty="0"/>
                <a:t>CDN</a:t>
              </a:r>
              <a:endParaRPr lang="en-US" sz="1200" u="sng" dirty="0"/>
            </a:p>
          </p:txBody>
        </p:sp>
        <p:grpSp>
          <p:nvGrpSpPr>
            <p:cNvPr id="12" name="Group 11">
              <a:extLst>
                <a:ext uri="{FF2B5EF4-FFF2-40B4-BE49-F238E27FC236}">
                  <a16:creationId xmlns:a16="http://schemas.microsoft.com/office/drawing/2014/main" id="{419B8922-2B75-00F3-9C41-B554CD950A9B}"/>
                </a:ext>
              </a:extLst>
            </p:cNvPr>
            <p:cNvGrpSpPr/>
            <p:nvPr/>
          </p:nvGrpSpPr>
          <p:grpSpPr>
            <a:xfrm>
              <a:off x="8711415" y="1075551"/>
              <a:ext cx="3108305" cy="1309956"/>
              <a:chOff x="8711415" y="1075551"/>
              <a:chExt cx="3108305" cy="1309956"/>
            </a:xfrm>
          </p:grpSpPr>
          <p:pic>
            <p:nvPicPr>
              <p:cNvPr id="25602" name="Picture 2" descr="Data Server and User by Rizwan Babar on Dribbble">
                <a:extLst>
                  <a:ext uri="{FF2B5EF4-FFF2-40B4-BE49-F238E27FC236}">
                    <a16:creationId xmlns:a16="http://schemas.microsoft.com/office/drawing/2014/main" id="{BA59DBAB-2BAD-7FBD-25E2-EA7814EBB1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600" t="52538" r="38245" b="15147"/>
              <a:stretch/>
            </p:blipFill>
            <p:spPr bwMode="auto">
              <a:xfrm>
                <a:off x="10514139" y="1075551"/>
                <a:ext cx="1305581" cy="1309956"/>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Arrow Connector 146">
                <a:extLst>
                  <a:ext uri="{FF2B5EF4-FFF2-40B4-BE49-F238E27FC236}">
                    <a16:creationId xmlns:a16="http://schemas.microsoft.com/office/drawing/2014/main" id="{2478BE65-2F1F-8954-B4C9-B5FC711F70C1}"/>
                  </a:ext>
                </a:extLst>
              </p:cNvPr>
              <p:cNvCxnSpPr>
                <a:cxnSpLocks/>
              </p:cNvCxnSpPr>
              <p:nvPr/>
            </p:nvCxnSpPr>
            <p:spPr>
              <a:xfrm flipH="1">
                <a:off x="8711415" y="1717075"/>
                <a:ext cx="1689048" cy="0"/>
              </a:xfrm>
              <a:prstGeom prst="straightConnector1">
                <a:avLst/>
              </a:prstGeom>
              <a:ln w="3810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4F7F44E5-901F-2521-79DB-C213B1F281C0}"/>
                  </a:ext>
                </a:extLst>
              </p:cNvPr>
              <p:cNvSpPr txBox="1"/>
              <p:nvPr/>
            </p:nvSpPr>
            <p:spPr>
              <a:xfrm>
                <a:off x="8837215" y="1381158"/>
                <a:ext cx="1563248" cy="276999"/>
              </a:xfrm>
              <a:prstGeom prst="rect">
                <a:avLst/>
              </a:prstGeom>
              <a:noFill/>
            </p:spPr>
            <p:txBody>
              <a:bodyPr wrap="none" rtlCol="0">
                <a:spAutoFit/>
              </a:bodyPr>
              <a:lstStyle/>
              <a:p>
                <a:r>
                  <a:rPr lang="en-US" sz="1200" dirty="0"/>
                  <a:t>get static content</a:t>
                </a:r>
              </a:p>
            </p:txBody>
          </p:sp>
        </p:grpSp>
      </p:grpSp>
      <p:grpSp>
        <p:nvGrpSpPr>
          <p:cNvPr id="18" name="Group 17">
            <a:extLst>
              <a:ext uri="{FF2B5EF4-FFF2-40B4-BE49-F238E27FC236}">
                <a16:creationId xmlns:a16="http://schemas.microsoft.com/office/drawing/2014/main" id="{4A6564A8-304A-E417-8A06-76888F59BA47}"/>
              </a:ext>
            </a:extLst>
          </p:cNvPr>
          <p:cNvGrpSpPr/>
          <p:nvPr/>
        </p:nvGrpSpPr>
        <p:grpSpPr>
          <a:xfrm>
            <a:off x="1494063" y="2739736"/>
            <a:ext cx="10578601" cy="3838446"/>
            <a:chOff x="1494063" y="2739736"/>
            <a:chExt cx="10578601" cy="3838446"/>
          </a:xfrm>
        </p:grpSpPr>
        <p:grpSp>
          <p:nvGrpSpPr>
            <p:cNvPr id="14336" name="Group 14335">
              <a:extLst>
                <a:ext uri="{FF2B5EF4-FFF2-40B4-BE49-F238E27FC236}">
                  <a16:creationId xmlns:a16="http://schemas.microsoft.com/office/drawing/2014/main" id="{45379E87-6FD6-2BA9-1968-88BDA5B2B266}"/>
                </a:ext>
              </a:extLst>
            </p:cNvPr>
            <p:cNvGrpSpPr/>
            <p:nvPr/>
          </p:nvGrpSpPr>
          <p:grpSpPr>
            <a:xfrm>
              <a:off x="2191909" y="2739736"/>
              <a:ext cx="9880755" cy="3838446"/>
              <a:chOff x="2251110" y="2606861"/>
              <a:chExt cx="9762615" cy="3789223"/>
            </a:xfrm>
          </p:grpSpPr>
          <p:cxnSp>
            <p:nvCxnSpPr>
              <p:cNvPr id="51" name="Straight Arrow Connector 50">
                <a:extLst>
                  <a:ext uri="{FF2B5EF4-FFF2-40B4-BE49-F238E27FC236}">
                    <a16:creationId xmlns:a16="http://schemas.microsoft.com/office/drawing/2014/main" id="{4DF2E7B0-5972-9466-7AFB-8AED55DF9BF1}"/>
                  </a:ext>
                </a:extLst>
              </p:cNvPr>
              <p:cNvCxnSpPr>
                <a:cxnSpLocks/>
              </p:cNvCxnSpPr>
              <p:nvPr/>
            </p:nvCxnSpPr>
            <p:spPr>
              <a:xfrm flipH="1">
                <a:off x="3923162" y="2606861"/>
                <a:ext cx="2813123" cy="152355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9844123">
                <a:off x="4588722" y="2953665"/>
                <a:ext cx="1712520" cy="276999"/>
              </a:xfrm>
              <a:prstGeom prst="rect">
                <a:avLst/>
              </a:prstGeom>
              <a:noFill/>
            </p:spPr>
            <p:txBody>
              <a:bodyPr wrap="none" rtlCol="0">
                <a:spAutoFit/>
              </a:bodyPr>
              <a:lstStyle/>
              <a:p>
                <a:r>
                  <a:rPr lang="nb-NO" sz="1200" dirty="0"/>
                  <a:t>Private IP: 10.0.0.1</a:t>
                </a:r>
                <a:endParaRPr lang="en-US" sz="1200"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420026" y="2690901"/>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7506270" y="3148565"/>
                <a:ext cx="1712520" cy="276999"/>
              </a:xfrm>
              <a:prstGeom prst="rect">
                <a:avLst/>
              </a:prstGeom>
              <a:noFill/>
            </p:spPr>
            <p:txBody>
              <a:bodyPr wrap="none" rtlCol="0">
                <a:spAutoFit/>
              </a:bodyPr>
              <a:lstStyle/>
              <a:p>
                <a:r>
                  <a:rPr lang="nb-NO" sz="1200" dirty="0"/>
                  <a:t>Private IP: 10.0.0.2</a:t>
                </a:r>
                <a:endParaRPr lang="en-US" sz="1200" u="sng" dirty="0"/>
              </a:p>
            </p:txBody>
          </p:sp>
          <p:grpSp>
            <p:nvGrpSpPr>
              <p:cNvPr id="58" name="Group 57">
                <a:extLst>
                  <a:ext uri="{FF2B5EF4-FFF2-40B4-BE49-F238E27FC236}">
                    <a16:creationId xmlns:a16="http://schemas.microsoft.com/office/drawing/2014/main" id="{FA321D39-B0DF-7243-B5AD-860CA7E2F99F}"/>
                  </a:ext>
                </a:extLst>
              </p:cNvPr>
              <p:cNvGrpSpPr/>
              <p:nvPr/>
            </p:nvGrpSpPr>
            <p:grpSpPr>
              <a:xfrm>
                <a:off x="7736436" y="4130419"/>
                <a:ext cx="4277289" cy="2229500"/>
                <a:chOff x="384078" y="1177668"/>
                <a:chExt cx="8284967" cy="5040786"/>
              </a:xfrm>
            </p:grpSpPr>
            <p:grpSp>
              <p:nvGrpSpPr>
                <p:cNvPr id="59" name="Group 58">
                  <a:extLst>
                    <a:ext uri="{FF2B5EF4-FFF2-40B4-BE49-F238E27FC236}">
                      <a16:creationId xmlns:a16="http://schemas.microsoft.com/office/drawing/2014/main" id="{2E751575-2508-808A-B911-77C0B263FB82}"/>
                    </a:ext>
                  </a:extLst>
                </p:cNvPr>
                <p:cNvGrpSpPr/>
                <p:nvPr/>
              </p:nvGrpSpPr>
              <p:grpSpPr>
                <a:xfrm>
                  <a:off x="384078" y="1268760"/>
                  <a:ext cx="3358426" cy="2306272"/>
                  <a:chOff x="562251" y="4523140"/>
                  <a:chExt cx="2919973" cy="2266806"/>
                </a:xfrm>
              </p:grpSpPr>
              <p:sp>
                <p:nvSpPr>
                  <p:cNvPr id="101" name="Rectangle: Rounded Corners 100">
                    <a:extLst>
                      <a:ext uri="{FF2B5EF4-FFF2-40B4-BE49-F238E27FC236}">
                        <a16:creationId xmlns:a16="http://schemas.microsoft.com/office/drawing/2014/main" id="{BED0284F-2061-9E9A-7DD0-3FE96EEAD11A}"/>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4" descr="Private Server GIFs - Get the best GIF on GIPHY">
                    <a:extLst>
                      <a:ext uri="{FF2B5EF4-FFF2-40B4-BE49-F238E27FC236}">
                        <a16:creationId xmlns:a16="http://schemas.microsoft.com/office/drawing/2014/main" id="{A09ECD49-B7AC-F1B7-CD51-A7D9D598EB4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68E11D25-DC77-EFBE-2B64-856724BB1F31}"/>
                      </a:ext>
                    </a:extLst>
                  </p:cNvPr>
                  <p:cNvSpPr txBox="1"/>
                  <p:nvPr/>
                </p:nvSpPr>
                <p:spPr>
                  <a:xfrm>
                    <a:off x="1494778" y="6139031"/>
                    <a:ext cx="1987446" cy="581365"/>
                  </a:xfrm>
                  <a:prstGeom prst="rect">
                    <a:avLst/>
                  </a:prstGeom>
                  <a:noFill/>
                </p:spPr>
                <p:txBody>
                  <a:bodyPr wrap="none" rtlCol="0">
                    <a:spAutoFit/>
                  </a:bodyPr>
                  <a:lstStyle/>
                  <a:p>
                    <a:r>
                      <a:rPr lang="en-US" sz="1100" dirty="0"/>
                      <a:t>Web server 2 </a:t>
                    </a:r>
                  </a:p>
                </p:txBody>
              </p:sp>
            </p:grpSp>
            <p:grpSp>
              <p:nvGrpSpPr>
                <p:cNvPr id="60" name="Group 59">
                  <a:extLst>
                    <a:ext uri="{FF2B5EF4-FFF2-40B4-BE49-F238E27FC236}">
                      <a16:creationId xmlns:a16="http://schemas.microsoft.com/office/drawing/2014/main" id="{C12942AB-B86C-FE81-3BDB-302B26DEDA5D}"/>
                    </a:ext>
                  </a:extLst>
                </p:cNvPr>
                <p:cNvGrpSpPr/>
                <p:nvPr/>
              </p:nvGrpSpPr>
              <p:grpSpPr>
                <a:xfrm>
                  <a:off x="6372308" y="1268760"/>
                  <a:ext cx="1932149" cy="1948046"/>
                  <a:chOff x="530188" y="4173714"/>
                  <a:chExt cx="1932149" cy="1948046"/>
                </a:xfrm>
              </p:grpSpPr>
              <p:pic>
                <p:nvPicPr>
                  <p:cNvPr id="99" name="Picture 4" descr="D365 Database Sync Solution - Connecting Software">
                    <a:extLst>
                      <a:ext uri="{FF2B5EF4-FFF2-40B4-BE49-F238E27FC236}">
                        <a16:creationId xmlns:a16="http://schemas.microsoft.com/office/drawing/2014/main" id="{5A7F5E73-03A0-14AC-0C39-50CA8F1678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descr="Captain female with solid fill">
                    <a:extLst>
                      <a:ext uri="{FF2B5EF4-FFF2-40B4-BE49-F238E27FC236}">
                        <a16:creationId xmlns:a16="http://schemas.microsoft.com/office/drawing/2014/main" id="{BF0D58FF-0C70-3E94-FD4F-FF8010C30FB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63485" y="5575593"/>
                    <a:ext cx="488100" cy="488100"/>
                  </a:xfrm>
                  <a:prstGeom prst="rect">
                    <a:avLst/>
                  </a:prstGeom>
                </p:spPr>
              </p:pic>
            </p:grpSp>
            <p:sp>
              <p:nvSpPr>
                <p:cNvPr id="61" name="TextBox 60">
                  <a:extLst>
                    <a:ext uri="{FF2B5EF4-FFF2-40B4-BE49-F238E27FC236}">
                      <a16:creationId xmlns:a16="http://schemas.microsoft.com/office/drawing/2014/main" id="{64AD9BD9-2FAA-1302-EA4E-E4ABAA83476B}"/>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62" name="Group 61">
                  <a:extLst>
                    <a:ext uri="{FF2B5EF4-FFF2-40B4-BE49-F238E27FC236}">
                      <a16:creationId xmlns:a16="http://schemas.microsoft.com/office/drawing/2014/main" id="{A73D3BAE-2D28-B1BF-AB8C-2612FAD3AB1A}"/>
                    </a:ext>
                  </a:extLst>
                </p:cNvPr>
                <p:cNvGrpSpPr/>
                <p:nvPr/>
              </p:nvGrpSpPr>
              <p:grpSpPr>
                <a:xfrm>
                  <a:off x="3569855" y="1265894"/>
                  <a:ext cx="2723641" cy="434914"/>
                  <a:chOff x="3569855" y="1265894"/>
                  <a:chExt cx="2723641" cy="434914"/>
                </a:xfrm>
              </p:grpSpPr>
              <p:cxnSp>
                <p:nvCxnSpPr>
                  <p:cNvPr id="97" name="Straight Arrow Connector 96">
                    <a:extLst>
                      <a:ext uri="{FF2B5EF4-FFF2-40B4-BE49-F238E27FC236}">
                        <a16:creationId xmlns:a16="http://schemas.microsoft.com/office/drawing/2014/main" id="{9A36E603-0F57-3762-F661-75E3F7770BA3}"/>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A2D8F89-67F6-E6C0-58F3-7F9B601E890B}"/>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66" name="Group 65">
                  <a:extLst>
                    <a:ext uri="{FF2B5EF4-FFF2-40B4-BE49-F238E27FC236}">
                      <a16:creationId xmlns:a16="http://schemas.microsoft.com/office/drawing/2014/main" id="{0614A27F-E708-C8E3-AACD-759048FBC46C}"/>
                    </a:ext>
                  </a:extLst>
                </p:cNvPr>
                <p:cNvGrpSpPr/>
                <p:nvPr/>
              </p:nvGrpSpPr>
              <p:grpSpPr>
                <a:xfrm>
                  <a:off x="6958418" y="3216806"/>
                  <a:ext cx="1572993" cy="2220819"/>
                  <a:chOff x="6958418" y="3216806"/>
                  <a:chExt cx="1572993" cy="2220819"/>
                </a:xfrm>
              </p:grpSpPr>
              <p:grpSp>
                <p:nvGrpSpPr>
                  <p:cNvPr id="92" name="Group 91">
                    <a:extLst>
                      <a:ext uri="{FF2B5EF4-FFF2-40B4-BE49-F238E27FC236}">
                        <a16:creationId xmlns:a16="http://schemas.microsoft.com/office/drawing/2014/main" id="{81936178-CFFC-A68F-F69A-35B0249E5694}"/>
                      </a:ext>
                    </a:extLst>
                  </p:cNvPr>
                  <p:cNvGrpSpPr/>
                  <p:nvPr/>
                </p:nvGrpSpPr>
                <p:grpSpPr>
                  <a:xfrm>
                    <a:off x="6958418" y="4034292"/>
                    <a:ext cx="1325353" cy="1403333"/>
                    <a:chOff x="91510" y="4126518"/>
                    <a:chExt cx="2370827" cy="2510320"/>
                  </a:xfrm>
                </p:grpSpPr>
                <p:pic>
                  <p:nvPicPr>
                    <p:cNvPr id="95" name="Picture 4" descr="D365 Database Sync Solution - Connecting Software">
                      <a:extLst>
                        <a:ext uri="{FF2B5EF4-FFF2-40B4-BE49-F238E27FC236}">
                          <a16:creationId xmlns:a16="http://schemas.microsoft.com/office/drawing/2014/main" id="{D996F903-FC10-1508-061C-9715E1E4C77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76FDE68B-8CAB-216C-3E68-57FFB2371A81}"/>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93" name="Straight Arrow Connector 92">
                    <a:extLst>
                      <a:ext uri="{FF2B5EF4-FFF2-40B4-BE49-F238E27FC236}">
                        <a16:creationId xmlns:a16="http://schemas.microsoft.com/office/drawing/2014/main" id="{F6D0AA04-AAEA-9FE5-AF38-B97C551DBAD6}"/>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B612DCB-2F0F-D95A-F1E5-57A1FF9947BD}"/>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7" name="Group 66">
                  <a:extLst>
                    <a:ext uri="{FF2B5EF4-FFF2-40B4-BE49-F238E27FC236}">
                      <a16:creationId xmlns:a16="http://schemas.microsoft.com/office/drawing/2014/main" id="{13D19880-ABB2-B2EF-8CF0-E6D1C0F805B0}"/>
                    </a:ext>
                  </a:extLst>
                </p:cNvPr>
                <p:cNvGrpSpPr/>
                <p:nvPr/>
              </p:nvGrpSpPr>
              <p:grpSpPr>
                <a:xfrm>
                  <a:off x="3213290" y="3337945"/>
                  <a:ext cx="4632629" cy="2208083"/>
                  <a:chOff x="3213290" y="3337945"/>
                  <a:chExt cx="4632629" cy="2208083"/>
                </a:xfrm>
              </p:grpSpPr>
              <p:cxnSp>
                <p:nvCxnSpPr>
                  <p:cNvPr id="81" name="Straight Arrow Connector 80">
                    <a:extLst>
                      <a:ext uri="{FF2B5EF4-FFF2-40B4-BE49-F238E27FC236}">
                        <a16:creationId xmlns:a16="http://schemas.microsoft.com/office/drawing/2014/main" id="{BB0E1DFE-516A-D8A7-02BA-8EB1F4377D0B}"/>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FA7E9A2-EFB0-3F02-0112-3CA52D5C6FA2}"/>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0DF3B73-C376-8C8B-558B-D06D903A8F8F}"/>
                      </a:ext>
                    </a:extLst>
                  </p:cNvPr>
                  <p:cNvGrpSpPr/>
                  <p:nvPr/>
                </p:nvGrpSpPr>
                <p:grpSpPr>
                  <a:xfrm>
                    <a:off x="3213290" y="3337945"/>
                    <a:ext cx="4632629" cy="2208083"/>
                    <a:chOff x="3213290" y="3337945"/>
                    <a:chExt cx="4632629" cy="2208083"/>
                  </a:xfrm>
                </p:grpSpPr>
                <p:grpSp>
                  <p:nvGrpSpPr>
                    <p:cNvPr id="84" name="Group 83">
                      <a:extLst>
                        <a:ext uri="{FF2B5EF4-FFF2-40B4-BE49-F238E27FC236}">
                          <a16:creationId xmlns:a16="http://schemas.microsoft.com/office/drawing/2014/main" id="{51A01406-8935-3781-2689-25CA342F8AFF}"/>
                        </a:ext>
                      </a:extLst>
                    </p:cNvPr>
                    <p:cNvGrpSpPr/>
                    <p:nvPr/>
                  </p:nvGrpSpPr>
                  <p:grpSpPr>
                    <a:xfrm>
                      <a:off x="3213290" y="4115944"/>
                      <a:ext cx="1453459" cy="1430084"/>
                      <a:chOff x="-137649" y="4173714"/>
                      <a:chExt cx="2599986" cy="2558175"/>
                    </a:xfrm>
                  </p:grpSpPr>
                  <p:pic>
                    <p:nvPicPr>
                      <p:cNvPr id="90" name="Picture 4" descr="D365 Database Sync Solution - Connecting Software">
                        <a:extLst>
                          <a:ext uri="{FF2B5EF4-FFF2-40B4-BE49-F238E27FC236}">
                            <a16:creationId xmlns:a16="http://schemas.microsoft.com/office/drawing/2014/main" id="{C67C5E1F-91EE-9696-9D38-695B4E8D243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929AF492-9F89-F3A5-AD66-5C00F76B0127}"/>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85" name="Group 84">
                      <a:extLst>
                        <a:ext uri="{FF2B5EF4-FFF2-40B4-BE49-F238E27FC236}">
                          <a16:creationId xmlns:a16="http://schemas.microsoft.com/office/drawing/2014/main" id="{99FB25B0-2246-E50C-8E99-42DF926FFD7C}"/>
                        </a:ext>
                      </a:extLst>
                    </p:cNvPr>
                    <p:cNvGrpSpPr/>
                    <p:nvPr/>
                  </p:nvGrpSpPr>
                  <p:grpSpPr>
                    <a:xfrm>
                      <a:off x="5075793" y="4058736"/>
                      <a:ext cx="1327381" cy="1403333"/>
                      <a:chOff x="5197" y="4026265"/>
                      <a:chExt cx="2457140" cy="2597732"/>
                    </a:xfrm>
                  </p:grpSpPr>
                  <p:pic>
                    <p:nvPicPr>
                      <p:cNvPr id="88" name="Picture 4" descr="D365 Database Sync Solution - Connecting Software">
                        <a:extLst>
                          <a:ext uri="{FF2B5EF4-FFF2-40B4-BE49-F238E27FC236}">
                            <a16:creationId xmlns:a16="http://schemas.microsoft.com/office/drawing/2014/main" id="{63B545C9-208D-1154-B4C7-EA75C9DFBE9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674D05E7-BDA0-85BD-C18E-2D7D13B7AB84}"/>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86" name="Straight Arrow Connector 85">
                      <a:extLst>
                        <a:ext uri="{FF2B5EF4-FFF2-40B4-BE49-F238E27FC236}">
                          <a16:creationId xmlns:a16="http://schemas.microsoft.com/office/drawing/2014/main" id="{E8866350-E554-51F2-CDBB-E20754FFAE61}"/>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D81D8CE-635B-AD22-A188-C0E1B37AE487}"/>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9" name="Group 68">
                  <a:extLst>
                    <a:ext uri="{FF2B5EF4-FFF2-40B4-BE49-F238E27FC236}">
                      <a16:creationId xmlns:a16="http://schemas.microsoft.com/office/drawing/2014/main" id="{F9CFEB0D-6F18-9A68-3FFA-B474A7704652}"/>
                    </a:ext>
                  </a:extLst>
                </p:cNvPr>
                <p:cNvGrpSpPr/>
                <p:nvPr/>
              </p:nvGrpSpPr>
              <p:grpSpPr>
                <a:xfrm>
                  <a:off x="784695" y="3575031"/>
                  <a:ext cx="7311453" cy="2643423"/>
                  <a:chOff x="784695" y="3575031"/>
                  <a:chExt cx="7311453" cy="2643423"/>
                </a:xfrm>
              </p:grpSpPr>
              <p:cxnSp>
                <p:nvCxnSpPr>
                  <p:cNvPr id="70" name="Connector: Elbow 69">
                    <a:extLst>
                      <a:ext uri="{FF2B5EF4-FFF2-40B4-BE49-F238E27FC236}">
                        <a16:creationId xmlns:a16="http://schemas.microsoft.com/office/drawing/2014/main" id="{6893D388-09F4-EFDE-49A4-BD1D8E9F9828}"/>
                      </a:ext>
                    </a:extLst>
                  </p:cNvPr>
                  <p:cNvCxnSpPr>
                    <a:cxnSpLocks/>
                    <a:stCxn id="101"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2B628ED-FC64-9120-3F79-ABDC4B370B3E}"/>
                      </a:ext>
                    </a:extLst>
                  </p:cNvPr>
                  <p:cNvGrpSpPr/>
                  <p:nvPr/>
                </p:nvGrpSpPr>
                <p:grpSpPr>
                  <a:xfrm>
                    <a:off x="7595690" y="5203258"/>
                    <a:ext cx="500458" cy="1015196"/>
                    <a:chOff x="7595690" y="5203258"/>
                    <a:chExt cx="500458" cy="1015196"/>
                  </a:xfrm>
                </p:grpSpPr>
                <p:sp>
                  <p:nvSpPr>
                    <p:cNvPr id="79" name="TextBox 78">
                      <a:extLst>
                        <a:ext uri="{FF2B5EF4-FFF2-40B4-BE49-F238E27FC236}">
                          <a16:creationId xmlns:a16="http://schemas.microsoft.com/office/drawing/2014/main" id="{7D5FF9B7-028E-4277-1135-C2C59C427297}"/>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80" name="Straight Arrow Connector 79">
                      <a:extLst>
                        <a:ext uri="{FF2B5EF4-FFF2-40B4-BE49-F238E27FC236}">
                          <a16:creationId xmlns:a16="http://schemas.microsoft.com/office/drawing/2014/main" id="{D2F0427C-C336-C920-7B52-D12C4D18EE42}"/>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D11D145-2321-560B-193D-F8AF6F8AC277}"/>
                      </a:ext>
                    </a:extLst>
                  </p:cNvPr>
                  <p:cNvGrpSpPr/>
                  <p:nvPr/>
                </p:nvGrpSpPr>
                <p:grpSpPr>
                  <a:xfrm>
                    <a:off x="5711893" y="5205443"/>
                    <a:ext cx="500458" cy="1013009"/>
                    <a:chOff x="7782222" y="5203258"/>
                    <a:chExt cx="500458" cy="1013009"/>
                  </a:xfrm>
                </p:grpSpPr>
                <p:sp>
                  <p:nvSpPr>
                    <p:cNvPr id="77" name="TextBox 76">
                      <a:extLst>
                        <a:ext uri="{FF2B5EF4-FFF2-40B4-BE49-F238E27FC236}">
                          <a16:creationId xmlns:a16="http://schemas.microsoft.com/office/drawing/2014/main" id="{27904FE9-39F6-88BC-2943-535AA54FCE44}"/>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8" name="Straight Arrow Connector 77">
                      <a:extLst>
                        <a:ext uri="{FF2B5EF4-FFF2-40B4-BE49-F238E27FC236}">
                          <a16:creationId xmlns:a16="http://schemas.microsoft.com/office/drawing/2014/main" id="{187771B7-B218-F8D7-359E-86937BA4826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AC43CCA-E382-990F-DB99-FFFA20B51839}"/>
                      </a:ext>
                    </a:extLst>
                  </p:cNvPr>
                  <p:cNvGrpSpPr/>
                  <p:nvPr/>
                </p:nvGrpSpPr>
                <p:grpSpPr>
                  <a:xfrm>
                    <a:off x="3908360" y="5190751"/>
                    <a:ext cx="500458" cy="984350"/>
                    <a:chOff x="7678778" y="5203258"/>
                    <a:chExt cx="500458" cy="984350"/>
                  </a:xfrm>
                </p:grpSpPr>
                <p:sp>
                  <p:nvSpPr>
                    <p:cNvPr id="75" name="TextBox 74">
                      <a:extLst>
                        <a:ext uri="{FF2B5EF4-FFF2-40B4-BE49-F238E27FC236}">
                          <a16:creationId xmlns:a16="http://schemas.microsoft.com/office/drawing/2014/main" id="{B51AB0DD-5679-73AE-D2B8-A9BD8C399A8F}"/>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6" name="Straight Arrow Connector 75">
                      <a:extLst>
                        <a:ext uri="{FF2B5EF4-FFF2-40B4-BE49-F238E27FC236}">
                          <a16:creationId xmlns:a16="http://schemas.microsoft.com/office/drawing/2014/main" id="{BEFC9CD6-804A-0006-F62C-8ED353B24FC8}"/>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CE711FE8-F10C-F190-172A-EBDA14B4E53A}"/>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nvGrpSpPr>
              <p:cNvPr id="104" name="Group 103">
                <a:extLst>
                  <a:ext uri="{FF2B5EF4-FFF2-40B4-BE49-F238E27FC236}">
                    <a16:creationId xmlns:a16="http://schemas.microsoft.com/office/drawing/2014/main" id="{2BF29675-AA30-3B6F-03C5-02014142FCAF}"/>
                  </a:ext>
                </a:extLst>
              </p:cNvPr>
              <p:cNvGrpSpPr/>
              <p:nvPr/>
            </p:nvGrpSpPr>
            <p:grpSpPr>
              <a:xfrm>
                <a:off x="2251110" y="4166584"/>
                <a:ext cx="4277289" cy="2229500"/>
                <a:chOff x="384078" y="1177668"/>
                <a:chExt cx="8284967" cy="5040786"/>
              </a:xfrm>
            </p:grpSpPr>
            <p:grpSp>
              <p:nvGrpSpPr>
                <p:cNvPr id="105" name="Group 104">
                  <a:extLst>
                    <a:ext uri="{FF2B5EF4-FFF2-40B4-BE49-F238E27FC236}">
                      <a16:creationId xmlns:a16="http://schemas.microsoft.com/office/drawing/2014/main" id="{E33649EA-49FA-CD24-B6A9-55E7EFD232B9}"/>
                    </a:ext>
                  </a:extLst>
                </p:cNvPr>
                <p:cNvGrpSpPr/>
                <p:nvPr/>
              </p:nvGrpSpPr>
              <p:grpSpPr>
                <a:xfrm>
                  <a:off x="384078" y="1268760"/>
                  <a:ext cx="3358426" cy="2306272"/>
                  <a:chOff x="562251" y="4523140"/>
                  <a:chExt cx="2919973" cy="2266806"/>
                </a:xfrm>
              </p:grpSpPr>
              <p:sp>
                <p:nvSpPr>
                  <p:cNvPr id="143" name="Rectangle: Rounded Corners 142">
                    <a:extLst>
                      <a:ext uri="{FF2B5EF4-FFF2-40B4-BE49-F238E27FC236}">
                        <a16:creationId xmlns:a16="http://schemas.microsoft.com/office/drawing/2014/main" id="{F735D6D9-7C68-8EA0-117B-243546FA1D0C}"/>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4" name="Picture 4" descr="Private Server GIFs - Get the best GIF on GIPHY">
                    <a:extLst>
                      <a:ext uri="{FF2B5EF4-FFF2-40B4-BE49-F238E27FC236}">
                        <a16:creationId xmlns:a16="http://schemas.microsoft.com/office/drawing/2014/main" id="{E5D087BF-8373-6373-BDC6-A432F9E7962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66F7150D-5773-CFDF-0BC2-52798E1FDFBF}"/>
                      </a:ext>
                    </a:extLst>
                  </p:cNvPr>
                  <p:cNvSpPr txBox="1"/>
                  <p:nvPr/>
                </p:nvSpPr>
                <p:spPr>
                  <a:xfrm>
                    <a:off x="1494778" y="6139031"/>
                    <a:ext cx="1987446" cy="581365"/>
                  </a:xfrm>
                  <a:prstGeom prst="rect">
                    <a:avLst/>
                  </a:prstGeom>
                  <a:noFill/>
                </p:spPr>
                <p:txBody>
                  <a:bodyPr wrap="none" rtlCol="0">
                    <a:spAutoFit/>
                  </a:bodyPr>
                  <a:lstStyle/>
                  <a:p>
                    <a:r>
                      <a:rPr lang="en-US" sz="1100" dirty="0"/>
                      <a:t>Web server 1 </a:t>
                    </a:r>
                  </a:p>
                </p:txBody>
              </p:sp>
            </p:grpSp>
            <p:grpSp>
              <p:nvGrpSpPr>
                <p:cNvPr id="106" name="Group 105">
                  <a:extLst>
                    <a:ext uri="{FF2B5EF4-FFF2-40B4-BE49-F238E27FC236}">
                      <a16:creationId xmlns:a16="http://schemas.microsoft.com/office/drawing/2014/main" id="{46BD1A6F-2A95-A3AD-B74B-1DCC21B5FA38}"/>
                    </a:ext>
                  </a:extLst>
                </p:cNvPr>
                <p:cNvGrpSpPr/>
                <p:nvPr/>
              </p:nvGrpSpPr>
              <p:grpSpPr>
                <a:xfrm>
                  <a:off x="6372308" y="1268760"/>
                  <a:ext cx="1932149" cy="1948046"/>
                  <a:chOff x="530188" y="4173714"/>
                  <a:chExt cx="1932149" cy="1948046"/>
                </a:xfrm>
              </p:grpSpPr>
              <p:pic>
                <p:nvPicPr>
                  <p:cNvPr id="141" name="Picture 4" descr="D365 Database Sync Solution - Connecting Software">
                    <a:extLst>
                      <a:ext uri="{FF2B5EF4-FFF2-40B4-BE49-F238E27FC236}">
                        <a16:creationId xmlns:a16="http://schemas.microsoft.com/office/drawing/2014/main" id="{99A2A630-B4EC-D58B-2A45-520E90F44E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42" name="Graphic 141" descr="Captain female with solid fill">
                    <a:extLst>
                      <a:ext uri="{FF2B5EF4-FFF2-40B4-BE49-F238E27FC236}">
                        <a16:creationId xmlns:a16="http://schemas.microsoft.com/office/drawing/2014/main" id="{90B9629F-6EA6-4AA4-6BE5-4F5B0232365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63485" y="5575593"/>
                    <a:ext cx="488100" cy="488100"/>
                  </a:xfrm>
                  <a:prstGeom prst="rect">
                    <a:avLst/>
                  </a:prstGeom>
                </p:spPr>
              </p:pic>
            </p:grpSp>
            <p:sp>
              <p:nvSpPr>
                <p:cNvPr id="107" name="TextBox 106">
                  <a:extLst>
                    <a:ext uri="{FF2B5EF4-FFF2-40B4-BE49-F238E27FC236}">
                      <a16:creationId xmlns:a16="http://schemas.microsoft.com/office/drawing/2014/main" id="{37E98CB6-55A6-72E4-D331-9CEBFF74510C}"/>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108" name="Group 107">
                  <a:extLst>
                    <a:ext uri="{FF2B5EF4-FFF2-40B4-BE49-F238E27FC236}">
                      <a16:creationId xmlns:a16="http://schemas.microsoft.com/office/drawing/2014/main" id="{9DFCE9E8-A9E4-64E6-33EE-40817C7B5A9A}"/>
                    </a:ext>
                  </a:extLst>
                </p:cNvPr>
                <p:cNvGrpSpPr/>
                <p:nvPr/>
              </p:nvGrpSpPr>
              <p:grpSpPr>
                <a:xfrm>
                  <a:off x="3569855" y="1265894"/>
                  <a:ext cx="2723641" cy="434914"/>
                  <a:chOff x="3569855" y="1265894"/>
                  <a:chExt cx="2723641" cy="434914"/>
                </a:xfrm>
              </p:grpSpPr>
              <p:cxnSp>
                <p:nvCxnSpPr>
                  <p:cNvPr id="139" name="Straight Arrow Connector 138">
                    <a:extLst>
                      <a:ext uri="{FF2B5EF4-FFF2-40B4-BE49-F238E27FC236}">
                        <a16:creationId xmlns:a16="http://schemas.microsoft.com/office/drawing/2014/main" id="{5ED1A56C-4589-673E-CD68-03070DC38209}"/>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B8235F-E7C9-47BE-43DF-8A45503C96DA}"/>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109" name="Group 108">
                  <a:extLst>
                    <a:ext uri="{FF2B5EF4-FFF2-40B4-BE49-F238E27FC236}">
                      <a16:creationId xmlns:a16="http://schemas.microsoft.com/office/drawing/2014/main" id="{695B4FFB-D1FC-E5AC-9499-72611562A193}"/>
                    </a:ext>
                  </a:extLst>
                </p:cNvPr>
                <p:cNvGrpSpPr/>
                <p:nvPr/>
              </p:nvGrpSpPr>
              <p:grpSpPr>
                <a:xfrm>
                  <a:off x="6958418" y="3216806"/>
                  <a:ext cx="1572993" cy="2220819"/>
                  <a:chOff x="6958418" y="3216806"/>
                  <a:chExt cx="1572993" cy="2220819"/>
                </a:xfrm>
              </p:grpSpPr>
              <p:grpSp>
                <p:nvGrpSpPr>
                  <p:cNvPr id="134" name="Group 133">
                    <a:extLst>
                      <a:ext uri="{FF2B5EF4-FFF2-40B4-BE49-F238E27FC236}">
                        <a16:creationId xmlns:a16="http://schemas.microsoft.com/office/drawing/2014/main" id="{4FECCB84-DF64-E3AA-CF6F-968EB9BEEC20}"/>
                      </a:ext>
                    </a:extLst>
                  </p:cNvPr>
                  <p:cNvGrpSpPr/>
                  <p:nvPr/>
                </p:nvGrpSpPr>
                <p:grpSpPr>
                  <a:xfrm>
                    <a:off x="6958418" y="4034292"/>
                    <a:ext cx="1325353" cy="1403333"/>
                    <a:chOff x="91510" y="4126518"/>
                    <a:chExt cx="2370827" cy="2510320"/>
                  </a:xfrm>
                </p:grpSpPr>
                <p:pic>
                  <p:nvPicPr>
                    <p:cNvPr id="137" name="Picture 4" descr="D365 Database Sync Solution - Connecting Software">
                      <a:extLst>
                        <a:ext uri="{FF2B5EF4-FFF2-40B4-BE49-F238E27FC236}">
                          <a16:creationId xmlns:a16="http://schemas.microsoft.com/office/drawing/2014/main" id="{2DD9BD72-5E00-7786-DDA7-2C9F588401F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20D7D65A-0738-A43C-B0B3-F2B86B1D2BD0}"/>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135" name="Straight Arrow Connector 134">
                    <a:extLst>
                      <a:ext uri="{FF2B5EF4-FFF2-40B4-BE49-F238E27FC236}">
                        <a16:creationId xmlns:a16="http://schemas.microsoft.com/office/drawing/2014/main" id="{AAD70DF8-2FC2-EAF4-9A6A-FC2F93B8CA03}"/>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B201FE4-7DAF-626D-4E62-7D4A945898C9}"/>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110" name="Group 109">
                  <a:extLst>
                    <a:ext uri="{FF2B5EF4-FFF2-40B4-BE49-F238E27FC236}">
                      <a16:creationId xmlns:a16="http://schemas.microsoft.com/office/drawing/2014/main" id="{25F0C98E-426E-52EB-2A9F-295CD11CB9B5}"/>
                    </a:ext>
                  </a:extLst>
                </p:cNvPr>
                <p:cNvGrpSpPr/>
                <p:nvPr/>
              </p:nvGrpSpPr>
              <p:grpSpPr>
                <a:xfrm>
                  <a:off x="3213290" y="3337945"/>
                  <a:ext cx="4632629" cy="2208083"/>
                  <a:chOff x="3213290" y="3337945"/>
                  <a:chExt cx="4632629" cy="2208083"/>
                </a:xfrm>
              </p:grpSpPr>
              <p:cxnSp>
                <p:nvCxnSpPr>
                  <p:cNvPr id="123" name="Straight Arrow Connector 122">
                    <a:extLst>
                      <a:ext uri="{FF2B5EF4-FFF2-40B4-BE49-F238E27FC236}">
                        <a16:creationId xmlns:a16="http://schemas.microsoft.com/office/drawing/2014/main" id="{792AF233-4BAB-0EB4-E2BD-A219190D1BAA}"/>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5A3BD06-E31B-861E-A927-ECFFACB9021B}"/>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D998786-4004-2A42-D0F5-2DBA9DA10FC5}"/>
                      </a:ext>
                    </a:extLst>
                  </p:cNvPr>
                  <p:cNvGrpSpPr/>
                  <p:nvPr/>
                </p:nvGrpSpPr>
                <p:grpSpPr>
                  <a:xfrm>
                    <a:off x="3213290" y="3337945"/>
                    <a:ext cx="4632629" cy="2208083"/>
                    <a:chOff x="3213290" y="3337945"/>
                    <a:chExt cx="4632629" cy="2208083"/>
                  </a:xfrm>
                </p:grpSpPr>
                <p:grpSp>
                  <p:nvGrpSpPr>
                    <p:cNvPr id="126" name="Group 125">
                      <a:extLst>
                        <a:ext uri="{FF2B5EF4-FFF2-40B4-BE49-F238E27FC236}">
                          <a16:creationId xmlns:a16="http://schemas.microsoft.com/office/drawing/2014/main" id="{3B803827-6C14-0852-344D-0508BA9850DF}"/>
                        </a:ext>
                      </a:extLst>
                    </p:cNvPr>
                    <p:cNvGrpSpPr/>
                    <p:nvPr/>
                  </p:nvGrpSpPr>
                  <p:grpSpPr>
                    <a:xfrm>
                      <a:off x="3213290" y="4115944"/>
                      <a:ext cx="1453459" cy="1430084"/>
                      <a:chOff x="-137649" y="4173714"/>
                      <a:chExt cx="2599986" cy="2558175"/>
                    </a:xfrm>
                  </p:grpSpPr>
                  <p:pic>
                    <p:nvPicPr>
                      <p:cNvPr id="132" name="Picture 4" descr="D365 Database Sync Solution - Connecting Software">
                        <a:extLst>
                          <a:ext uri="{FF2B5EF4-FFF2-40B4-BE49-F238E27FC236}">
                            <a16:creationId xmlns:a16="http://schemas.microsoft.com/office/drawing/2014/main" id="{614D8191-3E43-F279-2E7F-01A135F56EC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7D8561B8-ED39-0BD5-40E9-BB183C6F4681}"/>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127" name="Group 126">
                      <a:extLst>
                        <a:ext uri="{FF2B5EF4-FFF2-40B4-BE49-F238E27FC236}">
                          <a16:creationId xmlns:a16="http://schemas.microsoft.com/office/drawing/2014/main" id="{4758A498-2837-7E12-AE61-3621C79D820D}"/>
                        </a:ext>
                      </a:extLst>
                    </p:cNvPr>
                    <p:cNvGrpSpPr/>
                    <p:nvPr/>
                  </p:nvGrpSpPr>
                  <p:grpSpPr>
                    <a:xfrm>
                      <a:off x="5075793" y="4058736"/>
                      <a:ext cx="1327381" cy="1403333"/>
                      <a:chOff x="5197" y="4026265"/>
                      <a:chExt cx="2457140" cy="2597732"/>
                    </a:xfrm>
                  </p:grpSpPr>
                  <p:pic>
                    <p:nvPicPr>
                      <p:cNvPr id="130" name="Picture 4" descr="D365 Database Sync Solution - Connecting Software">
                        <a:extLst>
                          <a:ext uri="{FF2B5EF4-FFF2-40B4-BE49-F238E27FC236}">
                            <a16:creationId xmlns:a16="http://schemas.microsoft.com/office/drawing/2014/main" id="{A7342161-C65C-C6C6-B970-8FAEA52C519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FD8FFDE3-F4B9-9DD5-E4C4-CA61957C0A8F}"/>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128" name="Straight Arrow Connector 127">
                      <a:extLst>
                        <a:ext uri="{FF2B5EF4-FFF2-40B4-BE49-F238E27FC236}">
                          <a16:creationId xmlns:a16="http://schemas.microsoft.com/office/drawing/2014/main" id="{932663DA-CD92-C1A5-2A92-F222B124232A}"/>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CC5732-2FAB-A324-A583-D7177719658E}"/>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111" name="Group 110">
                  <a:extLst>
                    <a:ext uri="{FF2B5EF4-FFF2-40B4-BE49-F238E27FC236}">
                      <a16:creationId xmlns:a16="http://schemas.microsoft.com/office/drawing/2014/main" id="{B18A6251-187A-42F1-C4C1-7552447EB40C}"/>
                    </a:ext>
                  </a:extLst>
                </p:cNvPr>
                <p:cNvGrpSpPr/>
                <p:nvPr/>
              </p:nvGrpSpPr>
              <p:grpSpPr>
                <a:xfrm>
                  <a:off x="784695" y="3575031"/>
                  <a:ext cx="7311453" cy="2643423"/>
                  <a:chOff x="784695" y="3575031"/>
                  <a:chExt cx="7311453" cy="2643423"/>
                </a:xfrm>
              </p:grpSpPr>
              <p:cxnSp>
                <p:nvCxnSpPr>
                  <p:cNvPr id="112" name="Connector: Elbow 111">
                    <a:extLst>
                      <a:ext uri="{FF2B5EF4-FFF2-40B4-BE49-F238E27FC236}">
                        <a16:creationId xmlns:a16="http://schemas.microsoft.com/office/drawing/2014/main" id="{6C18023B-E30C-F0CE-B144-5AA7EAAD044C}"/>
                      </a:ext>
                    </a:extLst>
                  </p:cNvPr>
                  <p:cNvCxnSpPr>
                    <a:cxnSpLocks/>
                    <a:stCxn id="143"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CA3D497D-3C6F-B7C4-116E-C5B718AF3954}"/>
                      </a:ext>
                    </a:extLst>
                  </p:cNvPr>
                  <p:cNvGrpSpPr/>
                  <p:nvPr/>
                </p:nvGrpSpPr>
                <p:grpSpPr>
                  <a:xfrm>
                    <a:off x="7595690" y="5203258"/>
                    <a:ext cx="500458" cy="1015196"/>
                    <a:chOff x="7595690" y="5203258"/>
                    <a:chExt cx="500458" cy="1015196"/>
                  </a:xfrm>
                </p:grpSpPr>
                <p:sp>
                  <p:nvSpPr>
                    <p:cNvPr id="121" name="TextBox 120">
                      <a:extLst>
                        <a:ext uri="{FF2B5EF4-FFF2-40B4-BE49-F238E27FC236}">
                          <a16:creationId xmlns:a16="http://schemas.microsoft.com/office/drawing/2014/main" id="{34E6935A-F7D3-ECBA-A80C-F08754817FDD}"/>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2" name="Straight Arrow Connector 121">
                      <a:extLst>
                        <a:ext uri="{FF2B5EF4-FFF2-40B4-BE49-F238E27FC236}">
                          <a16:creationId xmlns:a16="http://schemas.microsoft.com/office/drawing/2014/main" id="{A38C8EE0-87AC-705A-9800-A1D575D062BF}"/>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E3FAB25A-B7BA-ABF8-0542-07182DC9FB92}"/>
                      </a:ext>
                    </a:extLst>
                  </p:cNvPr>
                  <p:cNvGrpSpPr/>
                  <p:nvPr/>
                </p:nvGrpSpPr>
                <p:grpSpPr>
                  <a:xfrm>
                    <a:off x="5711893" y="5205443"/>
                    <a:ext cx="500458" cy="1013009"/>
                    <a:chOff x="7782222" y="5203258"/>
                    <a:chExt cx="500458" cy="1013009"/>
                  </a:xfrm>
                </p:grpSpPr>
                <p:sp>
                  <p:nvSpPr>
                    <p:cNvPr id="119" name="TextBox 118">
                      <a:extLst>
                        <a:ext uri="{FF2B5EF4-FFF2-40B4-BE49-F238E27FC236}">
                          <a16:creationId xmlns:a16="http://schemas.microsoft.com/office/drawing/2014/main" id="{4C8A4BC7-0CD9-866A-8020-164A4A063CEA}"/>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0" name="Straight Arrow Connector 119">
                      <a:extLst>
                        <a:ext uri="{FF2B5EF4-FFF2-40B4-BE49-F238E27FC236}">
                          <a16:creationId xmlns:a16="http://schemas.microsoft.com/office/drawing/2014/main" id="{B87CFDA9-D52A-9AAD-69A3-B505573F30D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D341B4DF-FE33-F904-8EA8-72235A51F037}"/>
                      </a:ext>
                    </a:extLst>
                  </p:cNvPr>
                  <p:cNvGrpSpPr/>
                  <p:nvPr/>
                </p:nvGrpSpPr>
                <p:grpSpPr>
                  <a:xfrm>
                    <a:off x="3908360" y="5190751"/>
                    <a:ext cx="500458" cy="984350"/>
                    <a:chOff x="7678778" y="5203258"/>
                    <a:chExt cx="500458" cy="984350"/>
                  </a:xfrm>
                </p:grpSpPr>
                <p:sp>
                  <p:nvSpPr>
                    <p:cNvPr id="117" name="TextBox 116">
                      <a:extLst>
                        <a:ext uri="{FF2B5EF4-FFF2-40B4-BE49-F238E27FC236}">
                          <a16:creationId xmlns:a16="http://schemas.microsoft.com/office/drawing/2014/main" id="{D2ADA5F2-3330-92D0-3A0C-21A1FEED63E6}"/>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18" name="Straight Arrow Connector 117">
                      <a:extLst>
                        <a:ext uri="{FF2B5EF4-FFF2-40B4-BE49-F238E27FC236}">
                          <a16:creationId xmlns:a16="http://schemas.microsoft.com/office/drawing/2014/main" id="{102B8A3D-8E06-7BF5-AB29-43742E939FBC}"/>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0ED63440-FB3A-AD4E-77BB-F6BE0C5C29D7}"/>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grpSp>
          <p:nvGrpSpPr>
            <p:cNvPr id="17" name="Group 16">
              <a:extLst>
                <a:ext uri="{FF2B5EF4-FFF2-40B4-BE49-F238E27FC236}">
                  <a16:creationId xmlns:a16="http://schemas.microsoft.com/office/drawing/2014/main" id="{527A595F-1D3D-3F02-3A7F-2DFB837F5976}"/>
                </a:ext>
              </a:extLst>
            </p:cNvPr>
            <p:cNvGrpSpPr/>
            <p:nvPr/>
          </p:nvGrpSpPr>
          <p:grpSpPr>
            <a:xfrm>
              <a:off x="1494063" y="5475416"/>
              <a:ext cx="939386" cy="974240"/>
              <a:chOff x="6319646" y="2898348"/>
              <a:chExt cx="1298800" cy="1346991"/>
            </a:xfrm>
          </p:grpSpPr>
          <p:pic>
            <p:nvPicPr>
              <p:cNvPr id="150" name="Picture 2" descr="Database GIFs - Get the best gif on GIFER">
                <a:extLst>
                  <a:ext uri="{FF2B5EF4-FFF2-40B4-BE49-F238E27FC236}">
                    <a16:creationId xmlns:a16="http://schemas.microsoft.com/office/drawing/2014/main" id="{58782C7C-302E-D56E-7621-867D70A466E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2990" t="27533" r="35825" b="27533"/>
              <a:stretch/>
            </p:blipFill>
            <p:spPr bwMode="auto">
              <a:xfrm>
                <a:off x="6319646" y="2898348"/>
                <a:ext cx="1298800" cy="1346991"/>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1ED75F0E-163D-0964-224D-779D117F1148}"/>
                  </a:ext>
                </a:extLst>
              </p:cNvPr>
              <p:cNvSpPr txBox="1"/>
              <p:nvPr/>
            </p:nvSpPr>
            <p:spPr>
              <a:xfrm>
                <a:off x="6520959" y="3031764"/>
                <a:ext cx="933853" cy="297874"/>
              </a:xfrm>
              <a:prstGeom prst="rect">
                <a:avLst/>
              </a:prstGeom>
              <a:noFill/>
            </p:spPr>
            <p:txBody>
              <a:bodyPr wrap="square" rtlCol="0">
                <a:spAutoFit/>
              </a:bodyPr>
              <a:lstStyle/>
              <a:p>
                <a:r>
                  <a:rPr lang="en-US" b="1" dirty="0">
                    <a:solidFill>
                      <a:schemeClr val="tx2">
                        <a:lumMod val="75000"/>
                      </a:schemeClr>
                    </a:solidFill>
                  </a:rPr>
                  <a:t>CACHE</a:t>
                </a:r>
              </a:p>
            </p:txBody>
          </p:sp>
        </p:grpSp>
        <p:grpSp>
          <p:nvGrpSpPr>
            <p:cNvPr id="152" name="Group 151">
              <a:extLst>
                <a:ext uri="{FF2B5EF4-FFF2-40B4-BE49-F238E27FC236}">
                  <a16:creationId xmlns:a16="http://schemas.microsoft.com/office/drawing/2014/main" id="{6C66B790-DB09-0962-BFC4-F0CC2F27D9C5}"/>
                </a:ext>
              </a:extLst>
            </p:cNvPr>
            <p:cNvGrpSpPr/>
            <p:nvPr/>
          </p:nvGrpSpPr>
          <p:grpSpPr>
            <a:xfrm>
              <a:off x="7628131" y="5441777"/>
              <a:ext cx="939386" cy="974240"/>
              <a:chOff x="6319646" y="2898348"/>
              <a:chExt cx="1298800" cy="1346991"/>
            </a:xfrm>
          </p:grpSpPr>
          <p:pic>
            <p:nvPicPr>
              <p:cNvPr id="153" name="Picture 2" descr="Database GIFs - Get the best gif on GIFER">
                <a:extLst>
                  <a:ext uri="{FF2B5EF4-FFF2-40B4-BE49-F238E27FC236}">
                    <a16:creationId xmlns:a16="http://schemas.microsoft.com/office/drawing/2014/main" id="{DD44B21D-01AF-67CF-368E-3B40075759F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2990" t="27533" r="35825" b="27533"/>
              <a:stretch/>
            </p:blipFill>
            <p:spPr bwMode="auto">
              <a:xfrm>
                <a:off x="6319646" y="2898348"/>
                <a:ext cx="1298800" cy="1346991"/>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2C679274-47F2-E58F-DA81-5196D5C16987}"/>
                  </a:ext>
                </a:extLst>
              </p:cNvPr>
              <p:cNvSpPr txBox="1"/>
              <p:nvPr/>
            </p:nvSpPr>
            <p:spPr>
              <a:xfrm>
                <a:off x="6520959" y="3031764"/>
                <a:ext cx="933853" cy="297874"/>
              </a:xfrm>
              <a:prstGeom prst="rect">
                <a:avLst/>
              </a:prstGeom>
              <a:noFill/>
            </p:spPr>
            <p:txBody>
              <a:bodyPr wrap="square" rtlCol="0">
                <a:spAutoFit/>
              </a:bodyPr>
              <a:lstStyle/>
              <a:p>
                <a:r>
                  <a:rPr lang="en-US" b="1" dirty="0">
                    <a:solidFill>
                      <a:schemeClr val="tx2">
                        <a:lumMod val="75000"/>
                      </a:schemeClr>
                    </a:solidFill>
                  </a:rPr>
                  <a:t>CACHE</a:t>
                </a:r>
              </a:p>
            </p:txBody>
          </p:sp>
        </p:grpSp>
      </p:grpSp>
    </p:spTree>
    <p:extLst>
      <p:ext uri="{BB962C8B-B14F-4D97-AF65-F5344CB8AC3E}">
        <p14:creationId xmlns:p14="http://schemas.microsoft.com/office/powerpoint/2010/main" val="101865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0E75E-D0ED-0272-14F6-D6BCAE5C8769}"/>
              </a:ext>
            </a:extLst>
          </p:cNvPr>
          <p:cNvSpPr>
            <a:spLocks noGrp="1"/>
          </p:cNvSpPr>
          <p:nvPr>
            <p:ph type="title"/>
          </p:nvPr>
        </p:nvSpPr>
        <p:spPr>
          <a:xfrm>
            <a:off x="963084" y="4406901"/>
            <a:ext cx="10363200" cy="1362075"/>
          </a:xfrm>
        </p:spPr>
        <p:txBody>
          <a:bodyPr wrap="square" anchor="ctr">
            <a:normAutofit fontScale="90000"/>
          </a:bodyPr>
          <a:lstStyle/>
          <a:p>
            <a:pPr>
              <a:lnSpc>
                <a:spcPct val="150000"/>
              </a:lnSpc>
            </a:pPr>
            <a:r>
              <a:rPr lang="nb-NO" dirty="0"/>
              <a:t>H</a:t>
            </a:r>
            <a:r>
              <a:rPr lang="en-US" dirty="0"/>
              <a:t>ow about millions of users? Two servers are not enough. Need more.</a:t>
            </a:r>
          </a:p>
        </p:txBody>
      </p:sp>
      <p:sp>
        <p:nvSpPr>
          <p:cNvPr id="11" name="Text Placeholder 2">
            <a:extLst>
              <a:ext uri="{FF2B5EF4-FFF2-40B4-BE49-F238E27FC236}">
                <a16:creationId xmlns:a16="http://schemas.microsoft.com/office/drawing/2014/main" id="{D50C5E63-0DEF-9FEC-8804-4ABCC37E0175}"/>
              </a:ext>
            </a:extLst>
          </p:cNvPr>
          <p:cNvSpPr>
            <a:spLocks noGrp="1"/>
          </p:cNvSpPr>
          <p:nvPr>
            <p:ph type="body" idx="1"/>
          </p:nvPr>
        </p:nvSpPr>
        <p:spPr>
          <a:xfrm>
            <a:off x="889934" y="2478089"/>
            <a:ext cx="10363200" cy="1500187"/>
          </a:xfrm>
        </p:spPr>
        <p:txBody>
          <a:bodyPr/>
          <a:lstStyle/>
          <a:p>
            <a:pPr>
              <a:lnSpc>
                <a:spcPct val="150000"/>
              </a:lnSpc>
            </a:pPr>
            <a:r>
              <a:rPr lang="en-US" dirty="0"/>
              <a:t>Now you know the concept of client, server, cache, DB, CDN.  </a:t>
            </a:r>
          </a:p>
        </p:txBody>
      </p:sp>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a:xfrm>
            <a:off x="897467" y="6626225"/>
            <a:ext cx="2159000" cy="179388"/>
          </a:xfrm>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a:xfrm>
            <a:off x="1" y="6626225"/>
            <a:ext cx="565151" cy="179388"/>
          </a:xfrm>
        </p:spPr>
        <p:txBody>
          <a:bodyPr wrap="square" anchor="t">
            <a:normAutofit/>
          </a:bodyPr>
          <a:lstStyle/>
          <a:p>
            <a:pPr>
              <a:spcAft>
                <a:spcPts val="600"/>
              </a:spcAft>
              <a:defRPr/>
            </a:pPr>
            <a:fld id="{F072430C-5991-495C-BA50-CC7E47C7ADB1}" type="slidenum">
              <a:rPr lang="sv-SE" smtClean="0"/>
              <a:pPr>
                <a:spcAft>
                  <a:spcPts val="600"/>
                </a:spcAft>
                <a:defRPr/>
              </a:pPr>
              <a:t>48</a:t>
            </a:fld>
            <a:endParaRPr lang="sv-SE"/>
          </a:p>
        </p:txBody>
      </p:sp>
    </p:spTree>
    <p:extLst>
      <p:ext uri="{BB962C8B-B14F-4D97-AF65-F5344CB8AC3E}">
        <p14:creationId xmlns:p14="http://schemas.microsoft.com/office/powerpoint/2010/main" val="1686673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a:extLst>
              <a:ext uri="{FF2B5EF4-FFF2-40B4-BE49-F238E27FC236}">
                <a16:creationId xmlns:a16="http://schemas.microsoft.com/office/drawing/2014/main" id="{A941C9EC-9CDA-3F17-7050-1B3F1B11993C}"/>
              </a:ext>
            </a:extLst>
          </p:cNvPr>
          <p:cNvGrpSpPr/>
          <p:nvPr/>
        </p:nvGrpSpPr>
        <p:grpSpPr>
          <a:xfrm>
            <a:off x="823917" y="4109563"/>
            <a:ext cx="11279068" cy="2680539"/>
            <a:chOff x="823917" y="4109563"/>
            <a:chExt cx="11279068" cy="2680539"/>
          </a:xfrm>
        </p:grpSpPr>
        <p:sp>
          <p:nvSpPr>
            <p:cNvPr id="156" name="Rectangle 155">
              <a:extLst>
                <a:ext uri="{FF2B5EF4-FFF2-40B4-BE49-F238E27FC236}">
                  <a16:creationId xmlns:a16="http://schemas.microsoft.com/office/drawing/2014/main" id="{A3A050C3-9C6A-7655-242E-FA8470A8A88F}"/>
                </a:ext>
              </a:extLst>
            </p:cNvPr>
            <p:cNvSpPr/>
            <p:nvPr/>
          </p:nvSpPr>
          <p:spPr>
            <a:xfrm>
              <a:off x="1403005" y="4109563"/>
              <a:ext cx="10699980" cy="2680539"/>
            </a:xfrm>
            <a:prstGeom prst="rect">
              <a:avLst/>
            </a:prstGeom>
            <a:solidFill>
              <a:schemeClr val="bg1">
                <a:lumMod val="95000"/>
              </a:schemeClr>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2">
              <a:extLst>
                <a:ext uri="{FF2B5EF4-FFF2-40B4-BE49-F238E27FC236}">
                  <a16:creationId xmlns:a16="http://schemas.microsoft.com/office/drawing/2014/main" id="{85AF196A-DCA0-9235-848C-2F60265D083D}"/>
                </a:ext>
              </a:extLst>
            </p:cNvPr>
            <p:cNvSpPr txBox="1">
              <a:spLocks noChangeArrowheads="1"/>
            </p:cNvSpPr>
            <p:nvPr/>
          </p:nvSpPr>
          <p:spPr bwMode="auto">
            <a:xfrm rot="16200000">
              <a:off x="16377" y="5361647"/>
              <a:ext cx="2021480" cy="406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400">
                  <a:solidFill>
                    <a:srgbClr val="DC0000"/>
                  </a:solidFill>
                  <a:latin typeface="+mj-lt"/>
                  <a:ea typeface="+mj-ea"/>
                  <a:cs typeface="+mj-cs"/>
                </a:defRPr>
              </a:lvl1pPr>
              <a:lvl2pPr algn="l" rtl="0" eaLnBrk="1" fontAlgn="base" hangingPunct="1">
                <a:spcBef>
                  <a:spcPct val="0"/>
                </a:spcBef>
                <a:spcAft>
                  <a:spcPct val="0"/>
                </a:spcAft>
                <a:defRPr sz="2400">
                  <a:solidFill>
                    <a:schemeClr val="accent1"/>
                  </a:solidFill>
                  <a:latin typeface="Verdana" pitchFamily="34" charset="0"/>
                </a:defRPr>
              </a:lvl2pPr>
              <a:lvl3pPr algn="l" rtl="0" eaLnBrk="1" fontAlgn="base" hangingPunct="1">
                <a:spcBef>
                  <a:spcPct val="0"/>
                </a:spcBef>
                <a:spcAft>
                  <a:spcPct val="0"/>
                </a:spcAft>
                <a:defRPr sz="2400">
                  <a:solidFill>
                    <a:schemeClr val="accent1"/>
                  </a:solidFill>
                  <a:latin typeface="Verdana" pitchFamily="34" charset="0"/>
                </a:defRPr>
              </a:lvl3pPr>
              <a:lvl4pPr algn="l" rtl="0" eaLnBrk="1" fontAlgn="base" hangingPunct="1">
                <a:spcBef>
                  <a:spcPct val="0"/>
                </a:spcBef>
                <a:spcAft>
                  <a:spcPct val="0"/>
                </a:spcAft>
                <a:defRPr sz="2400">
                  <a:solidFill>
                    <a:schemeClr val="accent1"/>
                  </a:solidFill>
                  <a:latin typeface="Verdana" pitchFamily="34" charset="0"/>
                </a:defRPr>
              </a:lvl4pPr>
              <a:lvl5pPr algn="l" rtl="0" eaLnBrk="1" fontAlgn="base" hangingPunct="1">
                <a:spcBef>
                  <a:spcPct val="0"/>
                </a:spcBef>
                <a:spcAft>
                  <a:spcPct val="0"/>
                </a:spcAft>
                <a:defRPr sz="2400">
                  <a:solidFill>
                    <a:schemeClr val="accent1"/>
                  </a:solidFill>
                  <a:latin typeface="Verdana" pitchFamily="34" charset="0"/>
                </a:defRPr>
              </a:lvl5pPr>
              <a:lvl6pPr marL="457200" algn="l" rtl="0" eaLnBrk="1" fontAlgn="base" hangingPunct="1">
                <a:spcBef>
                  <a:spcPct val="0"/>
                </a:spcBef>
                <a:spcAft>
                  <a:spcPct val="0"/>
                </a:spcAft>
                <a:defRPr sz="2400">
                  <a:solidFill>
                    <a:schemeClr val="tx2"/>
                  </a:solidFill>
                  <a:latin typeface="Verdana" pitchFamily="34" charset="0"/>
                </a:defRPr>
              </a:lvl6pPr>
              <a:lvl7pPr marL="914400" algn="l" rtl="0" eaLnBrk="1" fontAlgn="base" hangingPunct="1">
                <a:spcBef>
                  <a:spcPct val="0"/>
                </a:spcBef>
                <a:spcAft>
                  <a:spcPct val="0"/>
                </a:spcAft>
                <a:defRPr sz="2400">
                  <a:solidFill>
                    <a:schemeClr val="tx2"/>
                  </a:solidFill>
                  <a:latin typeface="Verdana" pitchFamily="34" charset="0"/>
                </a:defRPr>
              </a:lvl7pPr>
              <a:lvl8pPr marL="1371600" algn="l" rtl="0" eaLnBrk="1" fontAlgn="base" hangingPunct="1">
                <a:spcBef>
                  <a:spcPct val="0"/>
                </a:spcBef>
                <a:spcAft>
                  <a:spcPct val="0"/>
                </a:spcAft>
                <a:defRPr sz="2400">
                  <a:solidFill>
                    <a:schemeClr val="tx2"/>
                  </a:solidFill>
                  <a:latin typeface="Verdana" pitchFamily="34" charset="0"/>
                </a:defRPr>
              </a:lvl8pPr>
              <a:lvl9pPr marL="1828800" algn="l" rtl="0" eaLnBrk="1" fontAlgn="base" hangingPunct="1">
                <a:spcBef>
                  <a:spcPct val="0"/>
                </a:spcBef>
                <a:spcAft>
                  <a:spcPct val="0"/>
                </a:spcAft>
                <a:defRPr sz="2400">
                  <a:solidFill>
                    <a:schemeClr val="tx2"/>
                  </a:solidFill>
                  <a:latin typeface="Verdana" pitchFamily="34" charset="0"/>
                </a:defRPr>
              </a:lvl9pPr>
            </a:lstStyle>
            <a:p>
              <a:pPr marL="0" lvl="1">
                <a:lnSpc>
                  <a:spcPct val="113000"/>
                </a:lnSpc>
                <a:tabLst>
                  <a:tab pos="6283325" algn="l"/>
                  <a:tab pos="7346950" algn="r"/>
                  <a:tab pos="7532688" algn="l"/>
                  <a:tab pos="8420100" algn="r"/>
                </a:tabLst>
              </a:pPr>
              <a:r>
                <a:rPr lang="en-US" kern="0" dirty="0"/>
                <a:t>Data Centers</a:t>
              </a:r>
            </a:p>
          </p:txBody>
        </p:sp>
      </p:grpSp>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49</a:t>
            </a:fld>
            <a:endParaRPr lang="da-DK"/>
          </a:p>
        </p:txBody>
      </p:sp>
      <p:sp>
        <p:nvSpPr>
          <p:cNvPr id="64515" name="Rectangle 2"/>
          <p:cNvSpPr>
            <a:spLocks noGrp="1" noChangeArrowheads="1"/>
          </p:cNvSpPr>
          <p:nvPr>
            <p:ph type="title"/>
          </p:nvPr>
        </p:nvSpPr>
        <p:spPr>
          <a:xfrm>
            <a:off x="524734" y="279818"/>
            <a:ext cx="9612095" cy="406400"/>
          </a:xfrm>
        </p:spPr>
        <p:txBody>
          <a:bodyPr/>
          <a:lstStyle/>
          <a:p>
            <a:pPr lvl="1">
              <a:lnSpc>
                <a:spcPct val="113000"/>
              </a:lnSpc>
              <a:tabLst>
                <a:tab pos="6283325" algn="l"/>
                <a:tab pos="7346950" algn="r"/>
                <a:tab pos="7532688" algn="l"/>
                <a:tab pos="8420100" algn="r"/>
              </a:tabLst>
            </a:pPr>
            <a:r>
              <a:rPr lang="en-US" dirty="0"/>
              <a:t>Multi-server architecture – Data Centers</a:t>
            </a:r>
          </a:p>
        </p:txBody>
      </p:sp>
      <p:grpSp>
        <p:nvGrpSpPr>
          <p:cNvPr id="10" name="Group 9">
            <a:extLst>
              <a:ext uri="{FF2B5EF4-FFF2-40B4-BE49-F238E27FC236}">
                <a16:creationId xmlns:a16="http://schemas.microsoft.com/office/drawing/2014/main" id="{865C9D9D-B326-E89E-7665-CDBD2AEC55BA}"/>
              </a:ext>
            </a:extLst>
          </p:cNvPr>
          <p:cNvGrpSpPr/>
          <p:nvPr/>
        </p:nvGrpSpPr>
        <p:grpSpPr>
          <a:xfrm>
            <a:off x="119336" y="624908"/>
            <a:ext cx="11953328" cy="5953274"/>
            <a:chOff x="119336" y="624908"/>
            <a:chExt cx="11953328" cy="5953274"/>
          </a:xfrm>
        </p:grpSpPr>
        <p:grpSp>
          <p:nvGrpSpPr>
            <p:cNvPr id="25" name="Group 24">
              <a:extLst>
                <a:ext uri="{FF2B5EF4-FFF2-40B4-BE49-F238E27FC236}">
                  <a16:creationId xmlns:a16="http://schemas.microsoft.com/office/drawing/2014/main" id="{637E8445-FED5-1FE4-5E5B-20CA977FAF39}"/>
                </a:ext>
              </a:extLst>
            </p:cNvPr>
            <p:cNvGrpSpPr/>
            <p:nvPr/>
          </p:nvGrpSpPr>
          <p:grpSpPr>
            <a:xfrm>
              <a:off x="2824457" y="624908"/>
              <a:ext cx="5886958" cy="2223113"/>
              <a:chOff x="2900392" y="712681"/>
              <a:chExt cx="5816570" cy="2194604"/>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2900392" y="1333227"/>
                <a:ext cx="3422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3547850" y="993831"/>
                <a:ext cx="2269697" cy="276999"/>
              </a:xfrm>
              <a:prstGeom prst="rect">
                <a:avLst/>
              </a:prstGeom>
              <a:noFill/>
            </p:spPr>
            <p:txBody>
              <a:bodyPr wrap="square" rtlCol="0">
                <a:spAutoFit/>
              </a:bodyPr>
              <a:lstStyle/>
              <a:p>
                <a:r>
                  <a:rPr lang="nb-NO" sz="1200" u="sng" dirty="0"/>
                  <a:t>195.88.55.16</a:t>
                </a:r>
                <a:endParaRPr lang="en-US" sz="1200" u="sng" dirty="0"/>
              </a:p>
            </p:txBody>
          </p:sp>
          <p:pic>
            <p:nvPicPr>
              <p:cNvPr id="14338" name="Picture 2">
                <a:extLst>
                  <a:ext uri="{FF2B5EF4-FFF2-40B4-BE49-F238E27FC236}">
                    <a16:creationId xmlns:a16="http://schemas.microsoft.com/office/drawing/2014/main" id="{277F314A-8614-CBC0-A0D2-12EA4579D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724" y="712681"/>
                <a:ext cx="2194604" cy="219460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BB15527-E49B-B71A-9BD8-911E99735A20}"/>
                  </a:ext>
                </a:extLst>
              </p:cNvPr>
              <p:cNvSpPr txBox="1"/>
              <p:nvPr/>
            </p:nvSpPr>
            <p:spPr>
              <a:xfrm rot="5400000">
                <a:off x="7832209" y="1696057"/>
                <a:ext cx="1461729" cy="307777"/>
              </a:xfrm>
              <a:prstGeom prst="rect">
                <a:avLst/>
              </a:prstGeom>
              <a:noFill/>
            </p:spPr>
            <p:txBody>
              <a:bodyPr wrap="square" rtlCol="0">
                <a:spAutoFit/>
              </a:bodyPr>
              <a:lstStyle/>
              <a:p>
                <a:r>
                  <a:rPr lang="en-US" sz="1400" dirty="0"/>
                  <a:t>Load Balancer</a:t>
                </a:r>
              </a:p>
            </p:txBody>
          </p:sp>
        </p:grpSp>
        <p:grpSp>
          <p:nvGrpSpPr>
            <p:cNvPr id="9" name="Group 8">
              <a:extLst>
                <a:ext uri="{FF2B5EF4-FFF2-40B4-BE49-F238E27FC236}">
                  <a16:creationId xmlns:a16="http://schemas.microsoft.com/office/drawing/2014/main" id="{3CE93D99-236A-B9B3-7830-68348F8A30F1}"/>
                </a:ext>
              </a:extLst>
            </p:cNvPr>
            <p:cNvGrpSpPr/>
            <p:nvPr/>
          </p:nvGrpSpPr>
          <p:grpSpPr>
            <a:xfrm>
              <a:off x="119336" y="1075551"/>
              <a:ext cx="11953328" cy="5502631"/>
              <a:chOff x="119336" y="1075551"/>
              <a:chExt cx="11953328" cy="5502631"/>
            </a:xfrm>
          </p:grpSpPr>
          <p:grpSp>
            <p:nvGrpSpPr>
              <p:cNvPr id="29" name="Group 28">
                <a:extLst>
                  <a:ext uri="{FF2B5EF4-FFF2-40B4-BE49-F238E27FC236}">
                    <a16:creationId xmlns:a16="http://schemas.microsoft.com/office/drawing/2014/main" id="{B61359D9-3624-662C-6367-A3B506F71EB9}"/>
                  </a:ext>
                </a:extLst>
              </p:cNvPr>
              <p:cNvGrpSpPr/>
              <p:nvPr/>
            </p:nvGrpSpPr>
            <p:grpSpPr>
              <a:xfrm>
                <a:off x="119336" y="1190308"/>
                <a:ext cx="2666906" cy="3370176"/>
                <a:chOff x="257375" y="964851"/>
                <a:chExt cx="2635019" cy="3326958"/>
              </a:xfrm>
            </p:grpSpPr>
            <p:grpSp>
              <p:nvGrpSpPr>
                <p:cNvPr id="24" name="Group 23">
                  <a:extLst>
                    <a:ext uri="{FF2B5EF4-FFF2-40B4-BE49-F238E27FC236}">
                      <a16:creationId xmlns:a16="http://schemas.microsoft.com/office/drawing/2014/main" id="{4517A22C-397A-3C2C-AD28-7C0EA0A72347}"/>
                    </a:ext>
                  </a:extLst>
                </p:cNvPr>
                <p:cNvGrpSpPr/>
                <p:nvPr/>
              </p:nvGrpSpPr>
              <p:grpSpPr>
                <a:xfrm>
                  <a:off x="597134" y="2326833"/>
                  <a:ext cx="1844153" cy="1964976"/>
                  <a:chOff x="597134" y="2326833"/>
                  <a:chExt cx="1844153" cy="1964976"/>
                </a:xfrm>
              </p:grpSpPr>
              <p:grpSp>
                <p:nvGrpSpPr>
                  <p:cNvPr id="13" name="Group 12">
                    <a:extLst>
                      <a:ext uri="{FF2B5EF4-FFF2-40B4-BE49-F238E27FC236}">
                        <a16:creationId xmlns:a16="http://schemas.microsoft.com/office/drawing/2014/main" id="{AF9AA9E3-31A9-4D12-2DA1-3C2FBBB97517}"/>
                      </a:ext>
                    </a:extLst>
                  </p:cNvPr>
                  <p:cNvGrpSpPr/>
                  <p:nvPr/>
                </p:nvGrpSpPr>
                <p:grpSpPr>
                  <a:xfrm>
                    <a:off x="597134" y="3122386"/>
                    <a:ext cx="1844153" cy="1169423"/>
                    <a:chOff x="7569874" y="-40921"/>
                    <a:chExt cx="1844153" cy="1169423"/>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75" t="13799" b="10601"/>
                    <a:stretch/>
                  </p:blipFill>
                  <p:spPr bwMode="auto">
                    <a:xfrm>
                      <a:off x="7850731" y="-40921"/>
                      <a:ext cx="1563296" cy="11694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7362284" y="314448"/>
                      <a:ext cx="815290" cy="400110"/>
                    </a:xfrm>
                    <a:prstGeom prst="rect">
                      <a:avLst/>
                    </a:prstGeom>
                    <a:noFill/>
                  </p:spPr>
                  <p:txBody>
                    <a:bodyPr wrap="square" rtlCol="0">
                      <a:spAutoFit/>
                    </a:bodyPr>
                    <a:lstStyle/>
                    <a:p>
                      <a:r>
                        <a:rPr lang="en-US" sz="2000" dirty="0">
                          <a:solidFill>
                            <a:schemeClr val="tx2"/>
                          </a:solidFill>
                        </a:rPr>
                        <a:t>DNS</a:t>
                      </a:r>
                    </a:p>
                  </p:txBody>
                </p:sp>
              </p:grpSp>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141339" y="2341632"/>
                    <a:ext cx="0" cy="89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1519009" y="2720074"/>
                    <a:ext cx="740908" cy="184666"/>
                  </a:xfrm>
                  <a:prstGeom prst="rect">
                    <a:avLst/>
                  </a:prstGeom>
                  <a:noFill/>
                </p:spPr>
                <p:txBody>
                  <a:bodyPr wrap="none" rtlCol="0">
                    <a:spAutoFit/>
                  </a:bodyPr>
                  <a:lstStyle/>
                  <a:p>
                    <a:r>
                      <a:rPr lang="nb-NO" sz="600" dirty="0"/>
                      <a:t> </a:t>
                    </a:r>
                    <a:r>
                      <a:rPr lang="nb-NO" sz="600" u="sng" dirty="0"/>
                      <a:t>195.88.55.16</a:t>
                    </a:r>
                    <a:endParaRPr lang="en-US" sz="600" u="sng" dirty="0"/>
                  </a:p>
                </p:txBody>
              </p:sp>
              <p:sp>
                <p:nvSpPr>
                  <p:cNvPr id="35" name="TextBox 34">
                    <a:extLst>
                      <a:ext uri="{FF2B5EF4-FFF2-40B4-BE49-F238E27FC236}">
                        <a16:creationId xmlns:a16="http://schemas.microsoft.com/office/drawing/2014/main" id="{533356A6-83A6-3CE4-309B-93523F90735E}"/>
                      </a:ext>
                    </a:extLst>
                  </p:cNvPr>
                  <p:cNvSpPr txBox="1"/>
                  <p:nvPr/>
                </p:nvSpPr>
                <p:spPr>
                  <a:xfrm rot="5400000">
                    <a:off x="638719" y="2734088"/>
                    <a:ext cx="810857" cy="184666"/>
                  </a:xfrm>
                  <a:prstGeom prst="rect">
                    <a:avLst/>
                  </a:prstGeom>
                  <a:noFill/>
                </p:spPr>
                <p:txBody>
                  <a:bodyPr wrap="square" rtlCol="0">
                    <a:spAutoFit/>
                  </a:bodyPr>
                  <a:lstStyle/>
                  <a:p>
                    <a:r>
                      <a:rPr lang="nb-NO" sz="600" dirty="0"/>
                      <a:t> w</a:t>
                    </a:r>
                    <a:r>
                      <a:rPr lang="en-US" sz="600" dirty="0"/>
                      <a:t>ww.vg.no</a:t>
                    </a:r>
                  </a:p>
                </p:txBody>
              </p:sp>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1757545" y="2326833"/>
                    <a:ext cx="0" cy="90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463362-BEF5-3440-E753-8BAFE0D39DDB}"/>
                    </a:ext>
                  </a:extLst>
                </p:cNvPr>
                <p:cNvGrpSpPr/>
                <p:nvPr/>
              </p:nvGrpSpPr>
              <p:grpSpPr>
                <a:xfrm>
                  <a:off x="257375" y="964851"/>
                  <a:ext cx="2635019" cy="1361982"/>
                  <a:chOff x="257375" y="964851"/>
                  <a:chExt cx="2635019" cy="1361982"/>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622697" y="964851"/>
                    <a:ext cx="2269697" cy="1361982"/>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376" t="4833" r="26375"/>
                  <a:stretch/>
                </p:blipFill>
                <p:spPr bwMode="auto">
                  <a:xfrm>
                    <a:off x="2182105" y="1221207"/>
                    <a:ext cx="428351" cy="691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825048" y="1235436"/>
                    <a:ext cx="1075120" cy="694131"/>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45141" y="1972722"/>
                    <a:ext cx="1072478" cy="230832"/>
                  </a:xfrm>
                  <a:prstGeom prst="rect">
                    <a:avLst/>
                  </a:prstGeom>
                  <a:noFill/>
                </p:spPr>
                <p:txBody>
                  <a:bodyPr wrap="square" rtlCol="0">
                    <a:spAutoFit/>
                  </a:bodyPr>
                  <a:lstStyle/>
                  <a:p>
                    <a:r>
                      <a:rPr lang="en-US" sz="9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1900168" y="1958440"/>
                    <a:ext cx="896311" cy="230832"/>
                  </a:xfrm>
                  <a:prstGeom prst="rect">
                    <a:avLst/>
                  </a:prstGeom>
                  <a:noFill/>
                </p:spPr>
                <p:txBody>
                  <a:bodyPr wrap="square" rtlCol="0">
                    <a:spAutoFit/>
                  </a:bodyPr>
                  <a:lstStyle/>
                  <a:p>
                    <a:r>
                      <a:rPr lang="en-US" sz="900" dirty="0"/>
                      <a:t>Mobile App</a:t>
                    </a:r>
                  </a:p>
                </p:txBody>
              </p:sp>
              <p:sp>
                <p:nvSpPr>
                  <p:cNvPr id="65" name="TextBox 64">
                    <a:extLst>
                      <a:ext uri="{FF2B5EF4-FFF2-40B4-BE49-F238E27FC236}">
                        <a16:creationId xmlns:a16="http://schemas.microsoft.com/office/drawing/2014/main" id="{52F78B8C-A63D-2F38-885B-3BD8D6FDBED1}"/>
                      </a:ext>
                    </a:extLst>
                  </p:cNvPr>
                  <p:cNvSpPr txBox="1"/>
                  <p:nvPr/>
                </p:nvSpPr>
                <p:spPr>
                  <a:xfrm rot="5400000">
                    <a:off x="67570" y="1527124"/>
                    <a:ext cx="687387" cy="307777"/>
                  </a:xfrm>
                  <a:prstGeom prst="rect">
                    <a:avLst/>
                  </a:prstGeom>
                  <a:noFill/>
                </p:spPr>
                <p:txBody>
                  <a:bodyPr wrap="square" rtlCol="0">
                    <a:spAutoFit/>
                  </a:bodyPr>
                  <a:lstStyle/>
                  <a:p>
                    <a:r>
                      <a:rPr lang="en-US" sz="1400" dirty="0"/>
                      <a:t>User</a:t>
                    </a:r>
                  </a:p>
                </p:txBody>
              </p:sp>
            </p:grpSp>
          </p:grpSp>
          <p:grpSp>
            <p:nvGrpSpPr>
              <p:cNvPr id="28" name="Group 27">
                <a:extLst>
                  <a:ext uri="{FF2B5EF4-FFF2-40B4-BE49-F238E27FC236}">
                    <a16:creationId xmlns:a16="http://schemas.microsoft.com/office/drawing/2014/main" id="{9CE19D4A-366E-1FB3-91FA-030F0E71328D}"/>
                  </a:ext>
                </a:extLst>
              </p:cNvPr>
              <p:cNvGrpSpPr/>
              <p:nvPr/>
            </p:nvGrpSpPr>
            <p:grpSpPr>
              <a:xfrm>
                <a:off x="2827426" y="1877637"/>
                <a:ext cx="3386582" cy="313444"/>
                <a:chOff x="2879028" y="1755818"/>
                <a:chExt cx="3346090" cy="30942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2879028" y="1755818"/>
                  <a:ext cx="3346090" cy="1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445534C-F610-B2BD-3E40-BB35517896EB}"/>
                    </a:ext>
                  </a:extLst>
                </p:cNvPr>
                <p:cNvSpPr txBox="1"/>
                <p:nvPr/>
              </p:nvSpPr>
              <p:spPr>
                <a:xfrm>
                  <a:off x="3609532" y="1788243"/>
                  <a:ext cx="1125629" cy="276999"/>
                </a:xfrm>
                <a:prstGeom prst="rect">
                  <a:avLst/>
                </a:prstGeom>
                <a:noFill/>
              </p:spPr>
              <p:txBody>
                <a:bodyPr wrap="none" rtlCol="0">
                  <a:spAutoFit/>
                </a:bodyPr>
                <a:lstStyle/>
                <a:p>
                  <a:r>
                    <a:rPr lang="nb-NO" sz="1200" dirty="0"/>
                    <a:t> show vg.no</a:t>
                  </a:r>
                  <a:endParaRPr lang="en-US" sz="1200" u="sng" dirty="0"/>
                </a:p>
              </p:txBody>
            </p:sp>
          </p:grpSp>
          <p:grpSp>
            <p:nvGrpSpPr>
              <p:cNvPr id="16" name="Group 15">
                <a:extLst>
                  <a:ext uri="{FF2B5EF4-FFF2-40B4-BE49-F238E27FC236}">
                    <a16:creationId xmlns:a16="http://schemas.microsoft.com/office/drawing/2014/main" id="{B6944C3A-9F20-1EC9-379A-1C8047F39B72}"/>
                  </a:ext>
                </a:extLst>
              </p:cNvPr>
              <p:cNvGrpSpPr/>
              <p:nvPr/>
            </p:nvGrpSpPr>
            <p:grpSpPr>
              <a:xfrm>
                <a:off x="8711415" y="1075551"/>
                <a:ext cx="3108305" cy="1646549"/>
                <a:chOff x="8711415" y="1075551"/>
                <a:chExt cx="3108305" cy="1646549"/>
              </a:xfrm>
            </p:grpSpPr>
            <p:sp>
              <p:nvSpPr>
                <p:cNvPr id="146" name="TextBox 145">
                  <a:extLst>
                    <a:ext uri="{FF2B5EF4-FFF2-40B4-BE49-F238E27FC236}">
                      <a16:creationId xmlns:a16="http://schemas.microsoft.com/office/drawing/2014/main" id="{B5295717-F9A6-9AC0-0F5C-3DDCC17A7B7E}"/>
                    </a:ext>
                  </a:extLst>
                </p:cNvPr>
                <p:cNvSpPr txBox="1"/>
                <p:nvPr/>
              </p:nvSpPr>
              <p:spPr>
                <a:xfrm>
                  <a:off x="10888704" y="2445101"/>
                  <a:ext cx="526106" cy="276999"/>
                </a:xfrm>
                <a:prstGeom prst="rect">
                  <a:avLst/>
                </a:prstGeom>
                <a:noFill/>
              </p:spPr>
              <p:txBody>
                <a:bodyPr wrap="none" rtlCol="0">
                  <a:spAutoFit/>
                </a:bodyPr>
                <a:lstStyle/>
                <a:p>
                  <a:r>
                    <a:rPr lang="nb-NO" sz="1200" dirty="0"/>
                    <a:t>CDN</a:t>
                  </a:r>
                  <a:endParaRPr lang="en-US" sz="1200" u="sng" dirty="0"/>
                </a:p>
              </p:txBody>
            </p:sp>
            <p:grpSp>
              <p:nvGrpSpPr>
                <p:cNvPr id="12" name="Group 11">
                  <a:extLst>
                    <a:ext uri="{FF2B5EF4-FFF2-40B4-BE49-F238E27FC236}">
                      <a16:creationId xmlns:a16="http://schemas.microsoft.com/office/drawing/2014/main" id="{419B8922-2B75-00F3-9C41-B554CD950A9B}"/>
                    </a:ext>
                  </a:extLst>
                </p:cNvPr>
                <p:cNvGrpSpPr/>
                <p:nvPr/>
              </p:nvGrpSpPr>
              <p:grpSpPr>
                <a:xfrm>
                  <a:off x="8711415" y="1075551"/>
                  <a:ext cx="3108305" cy="1309956"/>
                  <a:chOff x="8711415" y="1075551"/>
                  <a:chExt cx="3108305" cy="1309956"/>
                </a:xfrm>
              </p:grpSpPr>
              <p:pic>
                <p:nvPicPr>
                  <p:cNvPr id="25602" name="Picture 2" descr="Data Server and User by Rizwan Babar on Dribbble">
                    <a:extLst>
                      <a:ext uri="{FF2B5EF4-FFF2-40B4-BE49-F238E27FC236}">
                        <a16:creationId xmlns:a16="http://schemas.microsoft.com/office/drawing/2014/main" id="{BA59DBAB-2BAD-7FBD-25E2-EA7814EBB1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600" t="52538" r="38245" b="15147"/>
                  <a:stretch/>
                </p:blipFill>
                <p:spPr bwMode="auto">
                  <a:xfrm>
                    <a:off x="10514139" y="1075551"/>
                    <a:ext cx="1305581" cy="1309956"/>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Arrow Connector 146">
                    <a:extLst>
                      <a:ext uri="{FF2B5EF4-FFF2-40B4-BE49-F238E27FC236}">
                        <a16:creationId xmlns:a16="http://schemas.microsoft.com/office/drawing/2014/main" id="{2478BE65-2F1F-8954-B4C9-B5FC711F70C1}"/>
                      </a:ext>
                    </a:extLst>
                  </p:cNvPr>
                  <p:cNvCxnSpPr>
                    <a:cxnSpLocks/>
                  </p:cNvCxnSpPr>
                  <p:nvPr/>
                </p:nvCxnSpPr>
                <p:spPr>
                  <a:xfrm flipH="1">
                    <a:off x="8711415" y="1717075"/>
                    <a:ext cx="1689048" cy="0"/>
                  </a:xfrm>
                  <a:prstGeom prst="straightConnector1">
                    <a:avLst/>
                  </a:prstGeom>
                  <a:ln w="38100">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4F7F44E5-901F-2521-79DB-C213B1F281C0}"/>
                      </a:ext>
                    </a:extLst>
                  </p:cNvPr>
                  <p:cNvSpPr txBox="1"/>
                  <p:nvPr/>
                </p:nvSpPr>
                <p:spPr>
                  <a:xfrm>
                    <a:off x="8837215" y="1381158"/>
                    <a:ext cx="1563248" cy="276999"/>
                  </a:xfrm>
                  <a:prstGeom prst="rect">
                    <a:avLst/>
                  </a:prstGeom>
                  <a:noFill/>
                </p:spPr>
                <p:txBody>
                  <a:bodyPr wrap="none" rtlCol="0">
                    <a:spAutoFit/>
                  </a:bodyPr>
                  <a:lstStyle/>
                  <a:p>
                    <a:r>
                      <a:rPr lang="en-US" sz="1200" dirty="0"/>
                      <a:t>get static content</a:t>
                    </a:r>
                  </a:p>
                </p:txBody>
              </p:sp>
            </p:grpSp>
          </p:grpSp>
          <p:grpSp>
            <p:nvGrpSpPr>
              <p:cNvPr id="18" name="Group 17">
                <a:extLst>
                  <a:ext uri="{FF2B5EF4-FFF2-40B4-BE49-F238E27FC236}">
                    <a16:creationId xmlns:a16="http://schemas.microsoft.com/office/drawing/2014/main" id="{4A6564A8-304A-E417-8A06-76888F59BA47}"/>
                  </a:ext>
                </a:extLst>
              </p:cNvPr>
              <p:cNvGrpSpPr/>
              <p:nvPr/>
            </p:nvGrpSpPr>
            <p:grpSpPr>
              <a:xfrm>
                <a:off x="1494062" y="2739736"/>
                <a:ext cx="10578602" cy="3838446"/>
                <a:chOff x="1494062" y="2739736"/>
                <a:chExt cx="10578602" cy="3838446"/>
              </a:xfrm>
            </p:grpSpPr>
            <p:grpSp>
              <p:nvGrpSpPr>
                <p:cNvPr id="14336" name="Group 14335">
                  <a:extLst>
                    <a:ext uri="{FF2B5EF4-FFF2-40B4-BE49-F238E27FC236}">
                      <a16:creationId xmlns:a16="http://schemas.microsoft.com/office/drawing/2014/main" id="{45379E87-6FD6-2BA9-1968-88BDA5B2B266}"/>
                    </a:ext>
                  </a:extLst>
                </p:cNvPr>
                <p:cNvGrpSpPr/>
                <p:nvPr/>
              </p:nvGrpSpPr>
              <p:grpSpPr>
                <a:xfrm>
                  <a:off x="2191909" y="2739736"/>
                  <a:ext cx="9880755" cy="3838446"/>
                  <a:chOff x="2251110" y="2606861"/>
                  <a:chExt cx="9762615" cy="3789223"/>
                </a:xfrm>
              </p:grpSpPr>
              <p:cxnSp>
                <p:nvCxnSpPr>
                  <p:cNvPr id="51" name="Straight Arrow Connector 50">
                    <a:extLst>
                      <a:ext uri="{FF2B5EF4-FFF2-40B4-BE49-F238E27FC236}">
                        <a16:creationId xmlns:a16="http://schemas.microsoft.com/office/drawing/2014/main" id="{4DF2E7B0-5972-9466-7AFB-8AED55DF9BF1}"/>
                      </a:ext>
                    </a:extLst>
                  </p:cNvPr>
                  <p:cNvCxnSpPr>
                    <a:cxnSpLocks/>
                  </p:cNvCxnSpPr>
                  <p:nvPr/>
                </p:nvCxnSpPr>
                <p:spPr>
                  <a:xfrm flipH="1">
                    <a:off x="3923162" y="2606861"/>
                    <a:ext cx="2813123" cy="1523557"/>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83D186-AB64-43C5-AB79-FFE5E9DF5448}"/>
                      </a:ext>
                    </a:extLst>
                  </p:cNvPr>
                  <p:cNvSpPr txBox="1"/>
                  <p:nvPr/>
                </p:nvSpPr>
                <p:spPr>
                  <a:xfrm rot="19844123">
                    <a:off x="4588722" y="2953665"/>
                    <a:ext cx="1712520" cy="276999"/>
                  </a:xfrm>
                  <a:prstGeom prst="rect">
                    <a:avLst/>
                  </a:prstGeom>
                  <a:noFill/>
                </p:spPr>
                <p:txBody>
                  <a:bodyPr wrap="none" rtlCol="0">
                    <a:spAutoFit/>
                  </a:bodyPr>
                  <a:lstStyle/>
                  <a:p>
                    <a:r>
                      <a:rPr lang="nb-NO" sz="1200" dirty="0"/>
                      <a:t>Private IP: 10.0.0.1</a:t>
                    </a:r>
                    <a:endParaRPr lang="en-US" sz="1200" u="sng" dirty="0"/>
                  </a:p>
                </p:txBody>
              </p:sp>
              <p:cxnSp>
                <p:nvCxnSpPr>
                  <p:cNvPr id="63" name="Straight Arrow Connector 62">
                    <a:extLst>
                      <a:ext uri="{FF2B5EF4-FFF2-40B4-BE49-F238E27FC236}">
                        <a16:creationId xmlns:a16="http://schemas.microsoft.com/office/drawing/2014/main" id="{E9FD17B4-7AED-D58E-EF89-403C08B9C05C}"/>
                      </a:ext>
                    </a:extLst>
                  </p:cNvPr>
                  <p:cNvCxnSpPr>
                    <a:cxnSpLocks/>
                  </p:cNvCxnSpPr>
                  <p:nvPr/>
                </p:nvCxnSpPr>
                <p:spPr>
                  <a:xfrm>
                    <a:off x="7420026" y="2690901"/>
                    <a:ext cx="1583706" cy="1375574"/>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31EB5B-557D-CC1A-9ECE-0FF628A67DC6}"/>
                      </a:ext>
                    </a:extLst>
                  </p:cNvPr>
                  <p:cNvSpPr txBox="1"/>
                  <p:nvPr/>
                </p:nvSpPr>
                <p:spPr>
                  <a:xfrm rot="2499096">
                    <a:off x="7506270" y="3148565"/>
                    <a:ext cx="1712520" cy="276999"/>
                  </a:xfrm>
                  <a:prstGeom prst="rect">
                    <a:avLst/>
                  </a:prstGeom>
                  <a:noFill/>
                </p:spPr>
                <p:txBody>
                  <a:bodyPr wrap="none" rtlCol="0">
                    <a:spAutoFit/>
                  </a:bodyPr>
                  <a:lstStyle/>
                  <a:p>
                    <a:r>
                      <a:rPr lang="nb-NO" sz="1200" dirty="0"/>
                      <a:t>Private IP: 10.0.0.2</a:t>
                    </a:r>
                    <a:endParaRPr lang="en-US" sz="1200" u="sng" dirty="0"/>
                  </a:p>
                </p:txBody>
              </p:sp>
              <p:grpSp>
                <p:nvGrpSpPr>
                  <p:cNvPr id="58" name="Group 57">
                    <a:extLst>
                      <a:ext uri="{FF2B5EF4-FFF2-40B4-BE49-F238E27FC236}">
                        <a16:creationId xmlns:a16="http://schemas.microsoft.com/office/drawing/2014/main" id="{FA321D39-B0DF-7243-B5AD-860CA7E2F99F}"/>
                      </a:ext>
                    </a:extLst>
                  </p:cNvPr>
                  <p:cNvGrpSpPr/>
                  <p:nvPr/>
                </p:nvGrpSpPr>
                <p:grpSpPr>
                  <a:xfrm>
                    <a:off x="7736436" y="4130419"/>
                    <a:ext cx="4277289" cy="2229500"/>
                    <a:chOff x="384078" y="1177668"/>
                    <a:chExt cx="8284967" cy="5040786"/>
                  </a:xfrm>
                </p:grpSpPr>
                <p:grpSp>
                  <p:nvGrpSpPr>
                    <p:cNvPr id="59" name="Group 58">
                      <a:extLst>
                        <a:ext uri="{FF2B5EF4-FFF2-40B4-BE49-F238E27FC236}">
                          <a16:creationId xmlns:a16="http://schemas.microsoft.com/office/drawing/2014/main" id="{2E751575-2508-808A-B911-77C0B263FB82}"/>
                        </a:ext>
                      </a:extLst>
                    </p:cNvPr>
                    <p:cNvGrpSpPr/>
                    <p:nvPr/>
                  </p:nvGrpSpPr>
                  <p:grpSpPr>
                    <a:xfrm>
                      <a:off x="384078" y="1268760"/>
                      <a:ext cx="3358426" cy="2306272"/>
                      <a:chOff x="562251" y="4523140"/>
                      <a:chExt cx="2919973" cy="2266806"/>
                    </a:xfrm>
                  </p:grpSpPr>
                  <p:sp>
                    <p:nvSpPr>
                      <p:cNvPr id="101" name="Rectangle: Rounded Corners 100">
                        <a:extLst>
                          <a:ext uri="{FF2B5EF4-FFF2-40B4-BE49-F238E27FC236}">
                            <a16:creationId xmlns:a16="http://schemas.microsoft.com/office/drawing/2014/main" id="{BED0284F-2061-9E9A-7DD0-3FE96EEAD11A}"/>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4" descr="Private Server GIFs - Get the best GIF on GIPHY">
                        <a:extLst>
                          <a:ext uri="{FF2B5EF4-FFF2-40B4-BE49-F238E27FC236}">
                            <a16:creationId xmlns:a16="http://schemas.microsoft.com/office/drawing/2014/main" id="{A09ECD49-B7AC-F1B7-CD51-A7D9D598EB4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68E11D25-DC77-EFBE-2B64-856724BB1F31}"/>
                          </a:ext>
                        </a:extLst>
                      </p:cNvPr>
                      <p:cNvSpPr txBox="1"/>
                      <p:nvPr/>
                    </p:nvSpPr>
                    <p:spPr>
                      <a:xfrm>
                        <a:off x="1494778" y="6139031"/>
                        <a:ext cx="1987446" cy="581365"/>
                      </a:xfrm>
                      <a:prstGeom prst="rect">
                        <a:avLst/>
                      </a:prstGeom>
                      <a:noFill/>
                    </p:spPr>
                    <p:txBody>
                      <a:bodyPr wrap="none" rtlCol="0">
                        <a:spAutoFit/>
                      </a:bodyPr>
                      <a:lstStyle/>
                      <a:p>
                        <a:r>
                          <a:rPr lang="en-US" sz="1100" dirty="0"/>
                          <a:t>Web server 2 </a:t>
                        </a:r>
                      </a:p>
                    </p:txBody>
                  </p:sp>
                </p:grpSp>
                <p:grpSp>
                  <p:nvGrpSpPr>
                    <p:cNvPr id="60" name="Group 59">
                      <a:extLst>
                        <a:ext uri="{FF2B5EF4-FFF2-40B4-BE49-F238E27FC236}">
                          <a16:creationId xmlns:a16="http://schemas.microsoft.com/office/drawing/2014/main" id="{C12942AB-B86C-FE81-3BDB-302B26DEDA5D}"/>
                        </a:ext>
                      </a:extLst>
                    </p:cNvPr>
                    <p:cNvGrpSpPr/>
                    <p:nvPr/>
                  </p:nvGrpSpPr>
                  <p:grpSpPr>
                    <a:xfrm>
                      <a:off x="6372308" y="1268760"/>
                      <a:ext cx="1932149" cy="1948046"/>
                      <a:chOff x="530188" y="4173714"/>
                      <a:chExt cx="1932149" cy="1948046"/>
                    </a:xfrm>
                  </p:grpSpPr>
                  <p:pic>
                    <p:nvPicPr>
                      <p:cNvPr id="99" name="Picture 4" descr="D365 Database Sync Solution - Connecting Software">
                        <a:extLst>
                          <a:ext uri="{FF2B5EF4-FFF2-40B4-BE49-F238E27FC236}">
                            <a16:creationId xmlns:a16="http://schemas.microsoft.com/office/drawing/2014/main" id="{5A7F5E73-03A0-14AC-0C39-50CA8F1678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descr="Captain female with solid fill">
                        <a:extLst>
                          <a:ext uri="{FF2B5EF4-FFF2-40B4-BE49-F238E27FC236}">
                            <a16:creationId xmlns:a16="http://schemas.microsoft.com/office/drawing/2014/main" id="{BF0D58FF-0C70-3E94-FD4F-FF8010C30FB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63485" y="5575593"/>
                        <a:ext cx="488100" cy="488100"/>
                      </a:xfrm>
                      <a:prstGeom prst="rect">
                        <a:avLst/>
                      </a:prstGeom>
                    </p:spPr>
                  </p:pic>
                </p:grpSp>
                <p:sp>
                  <p:nvSpPr>
                    <p:cNvPr id="61" name="TextBox 60">
                      <a:extLst>
                        <a:ext uri="{FF2B5EF4-FFF2-40B4-BE49-F238E27FC236}">
                          <a16:creationId xmlns:a16="http://schemas.microsoft.com/office/drawing/2014/main" id="{64AD9BD9-2FAA-1302-EA4E-E4ABAA83476B}"/>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62" name="Group 61">
                      <a:extLst>
                        <a:ext uri="{FF2B5EF4-FFF2-40B4-BE49-F238E27FC236}">
                          <a16:creationId xmlns:a16="http://schemas.microsoft.com/office/drawing/2014/main" id="{A73D3BAE-2D28-B1BF-AB8C-2612FAD3AB1A}"/>
                        </a:ext>
                      </a:extLst>
                    </p:cNvPr>
                    <p:cNvGrpSpPr/>
                    <p:nvPr/>
                  </p:nvGrpSpPr>
                  <p:grpSpPr>
                    <a:xfrm>
                      <a:off x="3569855" y="1265894"/>
                      <a:ext cx="2723641" cy="434914"/>
                      <a:chOff x="3569855" y="1265894"/>
                      <a:chExt cx="2723641" cy="434914"/>
                    </a:xfrm>
                  </p:grpSpPr>
                  <p:cxnSp>
                    <p:nvCxnSpPr>
                      <p:cNvPr id="97" name="Straight Arrow Connector 96">
                        <a:extLst>
                          <a:ext uri="{FF2B5EF4-FFF2-40B4-BE49-F238E27FC236}">
                            <a16:creationId xmlns:a16="http://schemas.microsoft.com/office/drawing/2014/main" id="{9A36E603-0F57-3762-F661-75E3F7770BA3}"/>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A2D8F89-67F6-E6C0-58F3-7F9B601E890B}"/>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66" name="Group 65">
                      <a:extLst>
                        <a:ext uri="{FF2B5EF4-FFF2-40B4-BE49-F238E27FC236}">
                          <a16:creationId xmlns:a16="http://schemas.microsoft.com/office/drawing/2014/main" id="{0614A27F-E708-C8E3-AACD-759048FBC46C}"/>
                        </a:ext>
                      </a:extLst>
                    </p:cNvPr>
                    <p:cNvGrpSpPr/>
                    <p:nvPr/>
                  </p:nvGrpSpPr>
                  <p:grpSpPr>
                    <a:xfrm>
                      <a:off x="6958418" y="3216806"/>
                      <a:ext cx="1572993" cy="2220819"/>
                      <a:chOff x="6958418" y="3216806"/>
                      <a:chExt cx="1572993" cy="2220819"/>
                    </a:xfrm>
                  </p:grpSpPr>
                  <p:grpSp>
                    <p:nvGrpSpPr>
                      <p:cNvPr id="92" name="Group 91">
                        <a:extLst>
                          <a:ext uri="{FF2B5EF4-FFF2-40B4-BE49-F238E27FC236}">
                            <a16:creationId xmlns:a16="http://schemas.microsoft.com/office/drawing/2014/main" id="{81936178-CFFC-A68F-F69A-35B0249E5694}"/>
                          </a:ext>
                        </a:extLst>
                      </p:cNvPr>
                      <p:cNvGrpSpPr/>
                      <p:nvPr/>
                    </p:nvGrpSpPr>
                    <p:grpSpPr>
                      <a:xfrm>
                        <a:off x="6958418" y="4034292"/>
                        <a:ext cx="1325353" cy="1403333"/>
                        <a:chOff x="91510" y="4126518"/>
                        <a:chExt cx="2370827" cy="2510320"/>
                      </a:xfrm>
                    </p:grpSpPr>
                    <p:pic>
                      <p:nvPicPr>
                        <p:cNvPr id="95" name="Picture 4" descr="D365 Database Sync Solution - Connecting Software">
                          <a:extLst>
                            <a:ext uri="{FF2B5EF4-FFF2-40B4-BE49-F238E27FC236}">
                              <a16:creationId xmlns:a16="http://schemas.microsoft.com/office/drawing/2014/main" id="{D996F903-FC10-1508-061C-9715E1E4C77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76FDE68B-8CAB-216C-3E68-57FFB2371A81}"/>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93" name="Straight Arrow Connector 92">
                        <a:extLst>
                          <a:ext uri="{FF2B5EF4-FFF2-40B4-BE49-F238E27FC236}">
                            <a16:creationId xmlns:a16="http://schemas.microsoft.com/office/drawing/2014/main" id="{F6D0AA04-AAEA-9FE5-AF38-B97C551DBAD6}"/>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B612DCB-2F0F-D95A-F1E5-57A1FF9947BD}"/>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67" name="Group 66">
                      <a:extLst>
                        <a:ext uri="{FF2B5EF4-FFF2-40B4-BE49-F238E27FC236}">
                          <a16:creationId xmlns:a16="http://schemas.microsoft.com/office/drawing/2014/main" id="{13D19880-ABB2-B2EF-8CF0-E6D1C0F805B0}"/>
                        </a:ext>
                      </a:extLst>
                    </p:cNvPr>
                    <p:cNvGrpSpPr/>
                    <p:nvPr/>
                  </p:nvGrpSpPr>
                  <p:grpSpPr>
                    <a:xfrm>
                      <a:off x="3213290" y="3337945"/>
                      <a:ext cx="4632629" cy="2208083"/>
                      <a:chOff x="3213290" y="3337945"/>
                      <a:chExt cx="4632629" cy="2208083"/>
                    </a:xfrm>
                  </p:grpSpPr>
                  <p:cxnSp>
                    <p:nvCxnSpPr>
                      <p:cNvPr id="81" name="Straight Arrow Connector 80">
                        <a:extLst>
                          <a:ext uri="{FF2B5EF4-FFF2-40B4-BE49-F238E27FC236}">
                            <a16:creationId xmlns:a16="http://schemas.microsoft.com/office/drawing/2014/main" id="{BB0E1DFE-516A-D8A7-02BA-8EB1F4377D0B}"/>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FA7E9A2-EFB0-3F02-0112-3CA52D5C6FA2}"/>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0DF3B73-C376-8C8B-558B-D06D903A8F8F}"/>
                          </a:ext>
                        </a:extLst>
                      </p:cNvPr>
                      <p:cNvGrpSpPr/>
                      <p:nvPr/>
                    </p:nvGrpSpPr>
                    <p:grpSpPr>
                      <a:xfrm>
                        <a:off x="3213290" y="3337945"/>
                        <a:ext cx="4632629" cy="2208083"/>
                        <a:chOff x="3213290" y="3337945"/>
                        <a:chExt cx="4632629" cy="2208083"/>
                      </a:xfrm>
                    </p:grpSpPr>
                    <p:grpSp>
                      <p:nvGrpSpPr>
                        <p:cNvPr id="84" name="Group 83">
                          <a:extLst>
                            <a:ext uri="{FF2B5EF4-FFF2-40B4-BE49-F238E27FC236}">
                              <a16:creationId xmlns:a16="http://schemas.microsoft.com/office/drawing/2014/main" id="{51A01406-8935-3781-2689-25CA342F8AFF}"/>
                            </a:ext>
                          </a:extLst>
                        </p:cNvPr>
                        <p:cNvGrpSpPr/>
                        <p:nvPr/>
                      </p:nvGrpSpPr>
                      <p:grpSpPr>
                        <a:xfrm>
                          <a:off x="3213290" y="4115944"/>
                          <a:ext cx="1453459" cy="1430084"/>
                          <a:chOff x="-137649" y="4173714"/>
                          <a:chExt cx="2599986" cy="2558175"/>
                        </a:xfrm>
                      </p:grpSpPr>
                      <p:pic>
                        <p:nvPicPr>
                          <p:cNvPr id="90" name="Picture 4" descr="D365 Database Sync Solution - Connecting Software">
                            <a:extLst>
                              <a:ext uri="{FF2B5EF4-FFF2-40B4-BE49-F238E27FC236}">
                                <a16:creationId xmlns:a16="http://schemas.microsoft.com/office/drawing/2014/main" id="{C67C5E1F-91EE-9696-9D38-695B4E8D243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929AF492-9F89-F3A5-AD66-5C00F76B0127}"/>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85" name="Group 84">
                          <a:extLst>
                            <a:ext uri="{FF2B5EF4-FFF2-40B4-BE49-F238E27FC236}">
                              <a16:creationId xmlns:a16="http://schemas.microsoft.com/office/drawing/2014/main" id="{99FB25B0-2246-E50C-8E99-42DF926FFD7C}"/>
                            </a:ext>
                          </a:extLst>
                        </p:cNvPr>
                        <p:cNvGrpSpPr/>
                        <p:nvPr/>
                      </p:nvGrpSpPr>
                      <p:grpSpPr>
                        <a:xfrm>
                          <a:off x="5075793" y="4058736"/>
                          <a:ext cx="1327381" cy="1403333"/>
                          <a:chOff x="5197" y="4026265"/>
                          <a:chExt cx="2457140" cy="2597732"/>
                        </a:xfrm>
                      </p:grpSpPr>
                      <p:pic>
                        <p:nvPicPr>
                          <p:cNvPr id="88" name="Picture 4" descr="D365 Database Sync Solution - Connecting Software">
                            <a:extLst>
                              <a:ext uri="{FF2B5EF4-FFF2-40B4-BE49-F238E27FC236}">
                                <a16:creationId xmlns:a16="http://schemas.microsoft.com/office/drawing/2014/main" id="{63B545C9-208D-1154-B4C7-EA75C9DFBE9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674D05E7-BDA0-85BD-C18E-2D7D13B7AB84}"/>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86" name="Straight Arrow Connector 85">
                          <a:extLst>
                            <a:ext uri="{FF2B5EF4-FFF2-40B4-BE49-F238E27FC236}">
                              <a16:creationId xmlns:a16="http://schemas.microsoft.com/office/drawing/2014/main" id="{E8866350-E554-51F2-CDBB-E20754FFAE61}"/>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D81D8CE-635B-AD22-A188-C0E1B37AE487}"/>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69" name="Group 68">
                      <a:extLst>
                        <a:ext uri="{FF2B5EF4-FFF2-40B4-BE49-F238E27FC236}">
                          <a16:creationId xmlns:a16="http://schemas.microsoft.com/office/drawing/2014/main" id="{F9CFEB0D-6F18-9A68-3FFA-B474A7704652}"/>
                        </a:ext>
                      </a:extLst>
                    </p:cNvPr>
                    <p:cNvGrpSpPr/>
                    <p:nvPr/>
                  </p:nvGrpSpPr>
                  <p:grpSpPr>
                    <a:xfrm>
                      <a:off x="784695" y="3575031"/>
                      <a:ext cx="7311453" cy="2643423"/>
                      <a:chOff x="784695" y="3575031"/>
                      <a:chExt cx="7311453" cy="2643423"/>
                    </a:xfrm>
                  </p:grpSpPr>
                  <p:cxnSp>
                    <p:nvCxnSpPr>
                      <p:cNvPr id="70" name="Connector: Elbow 69">
                        <a:extLst>
                          <a:ext uri="{FF2B5EF4-FFF2-40B4-BE49-F238E27FC236}">
                            <a16:creationId xmlns:a16="http://schemas.microsoft.com/office/drawing/2014/main" id="{6893D388-09F4-EFDE-49A4-BD1D8E9F9828}"/>
                          </a:ext>
                        </a:extLst>
                      </p:cNvPr>
                      <p:cNvCxnSpPr>
                        <a:cxnSpLocks/>
                        <a:stCxn id="101"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2B628ED-FC64-9120-3F79-ABDC4B370B3E}"/>
                          </a:ext>
                        </a:extLst>
                      </p:cNvPr>
                      <p:cNvGrpSpPr/>
                      <p:nvPr/>
                    </p:nvGrpSpPr>
                    <p:grpSpPr>
                      <a:xfrm>
                        <a:off x="7595690" y="5203258"/>
                        <a:ext cx="500458" cy="1015196"/>
                        <a:chOff x="7595690" y="5203258"/>
                        <a:chExt cx="500458" cy="1015196"/>
                      </a:xfrm>
                    </p:grpSpPr>
                    <p:sp>
                      <p:nvSpPr>
                        <p:cNvPr id="79" name="TextBox 78">
                          <a:extLst>
                            <a:ext uri="{FF2B5EF4-FFF2-40B4-BE49-F238E27FC236}">
                              <a16:creationId xmlns:a16="http://schemas.microsoft.com/office/drawing/2014/main" id="{7D5FF9B7-028E-4277-1135-C2C59C427297}"/>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80" name="Straight Arrow Connector 79">
                          <a:extLst>
                            <a:ext uri="{FF2B5EF4-FFF2-40B4-BE49-F238E27FC236}">
                              <a16:creationId xmlns:a16="http://schemas.microsoft.com/office/drawing/2014/main" id="{D2F0427C-C336-C920-7B52-D12C4D18EE42}"/>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D11D145-2321-560B-193D-F8AF6F8AC277}"/>
                          </a:ext>
                        </a:extLst>
                      </p:cNvPr>
                      <p:cNvGrpSpPr/>
                      <p:nvPr/>
                    </p:nvGrpSpPr>
                    <p:grpSpPr>
                      <a:xfrm>
                        <a:off x="5711893" y="5205443"/>
                        <a:ext cx="500458" cy="1013009"/>
                        <a:chOff x="7782222" y="5203258"/>
                        <a:chExt cx="500458" cy="1013009"/>
                      </a:xfrm>
                    </p:grpSpPr>
                    <p:sp>
                      <p:nvSpPr>
                        <p:cNvPr id="77" name="TextBox 76">
                          <a:extLst>
                            <a:ext uri="{FF2B5EF4-FFF2-40B4-BE49-F238E27FC236}">
                              <a16:creationId xmlns:a16="http://schemas.microsoft.com/office/drawing/2014/main" id="{27904FE9-39F6-88BC-2943-535AA54FCE44}"/>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8" name="Straight Arrow Connector 77">
                          <a:extLst>
                            <a:ext uri="{FF2B5EF4-FFF2-40B4-BE49-F238E27FC236}">
                              <a16:creationId xmlns:a16="http://schemas.microsoft.com/office/drawing/2014/main" id="{187771B7-B218-F8D7-359E-86937BA4826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AC43CCA-E382-990F-DB99-FFFA20B51839}"/>
                          </a:ext>
                        </a:extLst>
                      </p:cNvPr>
                      <p:cNvGrpSpPr/>
                      <p:nvPr/>
                    </p:nvGrpSpPr>
                    <p:grpSpPr>
                      <a:xfrm>
                        <a:off x="3908360" y="5190751"/>
                        <a:ext cx="500458" cy="984350"/>
                        <a:chOff x="7678778" y="5203258"/>
                        <a:chExt cx="500458" cy="984350"/>
                      </a:xfrm>
                    </p:grpSpPr>
                    <p:sp>
                      <p:nvSpPr>
                        <p:cNvPr id="75" name="TextBox 74">
                          <a:extLst>
                            <a:ext uri="{FF2B5EF4-FFF2-40B4-BE49-F238E27FC236}">
                              <a16:creationId xmlns:a16="http://schemas.microsoft.com/office/drawing/2014/main" id="{B51AB0DD-5679-73AE-D2B8-A9BD8C399A8F}"/>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76" name="Straight Arrow Connector 75">
                          <a:extLst>
                            <a:ext uri="{FF2B5EF4-FFF2-40B4-BE49-F238E27FC236}">
                              <a16:creationId xmlns:a16="http://schemas.microsoft.com/office/drawing/2014/main" id="{BEFC9CD6-804A-0006-F62C-8ED353B24FC8}"/>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CE711FE8-F10C-F190-172A-EBDA14B4E53A}"/>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nvGrpSpPr>
                  <p:cNvPr id="104" name="Group 103">
                    <a:extLst>
                      <a:ext uri="{FF2B5EF4-FFF2-40B4-BE49-F238E27FC236}">
                        <a16:creationId xmlns:a16="http://schemas.microsoft.com/office/drawing/2014/main" id="{2BF29675-AA30-3B6F-03C5-02014142FCAF}"/>
                      </a:ext>
                    </a:extLst>
                  </p:cNvPr>
                  <p:cNvGrpSpPr/>
                  <p:nvPr/>
                </p:nvGrpSpPr>
                <p:grpSpPr>
                  <a:xfrm>
                    <a:off x="2251110" y="4166584"/>
                    <a:ext cx="4277289" cy="2229500"/>
                    <a:chOff x="384078" y="1177668"/>
                    <a:chExt cx="8284967" cy="5040786"/>
                  </a:xfrm>
                </p:grpSpPr>
                <p:grpSp>
                  <p:nvGrpSpPr>
                    <p:cNvPr id="105" name="Group 104">
                      <a:extLst>
                        <a:ext uri="{FF2B5EF4-FFF2-40B4-BE49-F238E27FC236}">
                          <a16:creationId xmlns:a16="http://schemas.microsoft.com/office/drawing/2014/main" id="{E33649EA-49FA-CD24-B6A9-55E7EFD232B9}"/>
                        </a:ext>
                      </a:extLst>
                    </p:cNvPr>
                    <p:cNvGrpSpPr/>
                    <p:nvPr/>
                  </p:nvGrpSpPr>
                  <p:grpSpPr>
                    <a:xfrm>
                      <a:off x="384078" y="1268760"/>
                      <a:ext cx="3358425" cy="2306272"/>
                      <a:chOff x="562251" y="4523140"/>
                      <a:chExt cx="2919972" cy="2266806"/>
                    </a:xfrm>
                  </p:grpSpPr>
                  <p:sp>
                    <p:nvSpPr>
                      <p:cNvPr id="143" name="Rectangle: Rounded Corners 142">
                        <a:extLst>
                          <a:ext uri="{FF2B5EF4-FFF2-40B4-BE49-F238E27FC236}">
                            <a16:creationId xmlns:a16="http://schemas.microsoft.com/office/drawing/2014/main" id="{F735D6D9-7C68-8EA0-117B-243546FA1D0C}"/>
                          </a:ext>
                        </a:extLst>
                      </p:cNvPr>
                      <p:cNvSpPr/>
                      <p:nvPr/>
                    </p:nvSpPr>
                    <p:spPr>
                      <a:xfrm>
                        <a:off x="562251" y="4523140"/>
                        <a:ext cx="2769864" cy="2266806"/>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4" name="Picture 4" descr="Private Server GIFs - Get the best GIF on GIPHY">
                        <a:extLst>
                          <a:ext uri="{FF2B5EF4-FFF2-40B4-BE49-F238E27FC236}">
                            <a16:creationId xmlns:a16="http://schemas.microsoft.com/office/drawing/2014/main" id="{E5D087BF-8373-6373-BDC6-A432F9E7962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560" t="6707" r="1776" b="6589"/>
                      <a:stretch/>
                    </p:blipFill>
                    <p:spPr bwMode="auto">
                      <a:xfrm flipH="1">
                        <a:off x="850745" y="4723360"/>
                        <a:ext cx="1995543" cy="1415671"/>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66F7150D-5773-CFDF-0BC2-52798E1FDFBF}"/>
                          </a:ext>
                        </a:extLst>
                      </p:cNvPr>
                      <p:cNvSpPr txBox="1"/>
                      <p:nvPr/>
                    </p:nvSpPr>
                    <p:spPr>
                      <a:xfrm>
                        <a:off x="1494777" y="6139031"/>
                        <a:ext cx="1987446" cy="581364"/>
                      </a:xfrm>
                      <a:prstGeom prst="rect">
                        <a:avLst/>
                      </a:prstGeom>
                      <a:noFill/>
                    </p:spPr>
                    <p:txBody>
                      <a:bodyPr wrap="none" rtlCol="0">
                        <a:spAutoFit/>
                      </a:bodyPr>
                      <a:lstStyle/>
                      <a:p>
                        <a:r>
                          <a:rPr lang="en-US" sz="1100" dirty="0"/>
                          <a:t>Web server 1 </a:t>
                        </a:r>
                      </a:p>
                    </p:txBody>
                  </p:sp>
                </p:grpSp>
                <p:grpSp>
                  <p:nvGrpSpPr>
                    <p:cNvPr id="106" name="Group 105">
                      <a:extLst>
                        <a:ext uri="{FF2B5EF4-FFF2-40B4-BE49-F238E27FC236}">
                          <a16:creationId xmlns:a16="http://schemas.microsoft.com/office/drawing/2014/main" id="{46BD1A6F-2A95-A3AD-B74B-1DCC21B5FA38}"/>
                        </a:ext>
                      </a:extLst>
                    </p:cNvPr>
                    <p:cNvGrpSpPr/>
                    <p:nvPr/>
                  </p:nvGrpSpPr>
                  <p:grpSpPr>
                    <a:xfrm>
                      <a:off x="6372308" y="1268760"/>
                      <a:ext cx="1932149" cy="1948046"/>
                      <a:chOff x="530188" y="4173714"/>
                      <a:chExt cx="1932149" cy="1948046"/>
                    </a:xfrm>
                  </p:grpSpPr>
                  <p:pic>
                    <p:nvPicPr>
                      <p:cNvPr id="141" name="Picture 4" descr="D365 Database Sync Solution - Connecting Software">
                        <a:extLst>
                          <a:ext uri="{FF2B5EF4-FFF2-40B4-BE49-F238E27FC236}">
                            <a16:creationId xmlns:a16="http://schemas.microsoft.com/office/drawing/2014/main" id="{99A2A630-B4EC-D58B-2A45-520E90F44E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573" r="50000"/>
                      <a:stretch/>
                    </p:blipFill>
                    <p:spPr bwMode="auto">
                      <a:xfrm>
                        <a:off x="530188" y="4173714"/>
                        <a:ext cx="1932149" cy="1948046"/>
                      </a:xfrm>
                      <a:prstGeom prst="rect">
                        <a:avLst/>
                      </a:prstGeom>
                      <a:noFill/>
                      <a:extLst>
                        <a:ext uri="{909E8E84-426E-40DD-AFC4-6F175D3DCCD1}">
                          <a14:hiddenFill xmlns:a14="http://schemas.microsoft.com/office/drawing/2010/main">
                            <a:solidFill>
                              <a:srgbClr val="FFFFFF"/>
                            </a:solidFill>
                          </a14:hiddenFill>
                        </a:ext>
                      </a:extLst>
                    </p:spPr>
                  </p:pic>
                  <p:pic>
                    <p:nvPicPr>
                      <p:cNvPr id="142" name="Graphic 141" descr="Captain female with solid fill">
                        <a:extLst>
                          <a:ext uri="{FF2B5EF4-FFF2-40B4-BE49-F238E27FC236}">
                            <a16:creationId xmlns:a16="http://schemas.microsoft.com/office/drawing/2014/main" id="{90B9629F-6EA6-4AA4-6BE5-4F5B0232365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63485" y="5575593"/>
                        <a:ext cx="488100" cy="488100"/>
                      </a:xfrm>
                      <a:prstGeom prst="rect">
                        <a:avLst/>
                      </a:prstGeom>
                    </p:spPr>
                  </p:pic>
                </p:grpSp>
                <p:sp>
                  <p:nvSpPr>
                    <p:cNvPr id="107" name="TextBox 106">
                      <a:extLst>
                        <a:ext uri="{FF2B5EF4-FFF2-40B4-BE49-F238E27FC236}">
                          <a16:creationId xmlns:a16="http://schemas.microsoft.com/office/drawing/2014/main" id="{37E98CB6-55A6-72E4-D331-9CEBFF74510C}"/>
                        </a:ext>
                      </a:extLst>
                    </p:cNvPr>
                    <p:cNvSpPr txBox="1"/>
                    <p:nvPr/>
                  </p:nvSpPr>
                  <p:spPr>
                    <a:xfrm rot="5400000">
                      <a:off x="7581134" y="1848271"/>
                      <a:ext cx="1758514" cy="417308"/>
                    </a:xfrm>
                    <a:prstGeom prst="rect">
                      <a:avLst/>
                    </a:prstGeom>
                    <a:noFill/>
                  </p:spPr>
                  <p:txBody>
                    <a:bodyPr wrap="none" rtlCol="0">
                      <a:spAutoFit/>
                    </a:bodyPr>
                    <a:lstStyle/>
                    <a:p>
                      <a:r>
                        <a:rPr lang="en-US" b="1" dirty="0">
                          <a:solidFill>
                            <a:schemeClr val="tx2">
                              <a:lumMod val="75000"/>
                            </a:schemeClr>
                          </a:solidFill>
                        </a:rPr>
                        <a:t>Master DB</a:t>
                      </a:r>
                    </a:p>
                  </p:txBody>
                </p:sp>
                <p:grpSp>
                  <p:nvGrpSpPr>
                    <p:cNvPr id="108" name="Group 107">
                      <a:extLst>
                        <a:ext uri="{FF2B5EF4-FFF2-40B4-BE49-F238E27FC236}">
                          <a16:creationId xmlns:a16="http://schemas.microsoft.com/office/drawing/2014/main" id="{9DFCE9E8-A9E4-64E6-33EE-40817C7B5A9A}"/>
                        </a:ext>
                      </a:extLst>
                    </p:cNvPr>
                    <p:cNvGrpSpPr/>
                    <p:nvPr/>
                  </p:nvGrpSpPr>
                  <p:grpSpPr>
                    <a:xfrm>
                      <a:off x="3569855" y="1265894"/>
                      <a:ext cx="2723641" cy="434914"/>
                      <a:chOff x="3569855" y="1265894"/>
                      <a:chExt cx="2723641" cy="434914"/>
                    </a:xfrm>
                  </p:grpSpPr>
                  <p:cxnSp>
                    <p:nvCxnSpPr>
                      <p:cNvPr id="139" name="Straight Arrow Connector 138">
                        <a:extLst>
                          <a:ext uri="{FF2B5EF4-FFF2-40B4-BE49-F238E27FC236}">
                            <a16:creationId xmlns:a16="http://schemas.microsoft.com/office/drawing/2014/main" id="{5ED1A56C-4589-673E-CD68-03070DC38209}"/>
                          </a:ext>
                        </a:extLst>
                      </p:cNvPr>
                      <p:cNvCxnSpPr/>
                      <p:nvPr/>
                    </p:nvCxnSpPr>
                    <p:spPr>
                      <a:xfrm>
                        <a:off x="3569855" y="1700808"/>
                        <a:ext cx="2723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B8235F-E7C9-47BE-43DF-8A45503C96DA}"/>
                          </a:ext>
                        </a:extLst>
                      </p:cNvPr>
                      <p:cNvSpPr txBox="1"/>
                      <p:nvPr/>
                    </p:nvSpPr>
                    <p:spPr>
                      <a:xfrm>
                        <a:off x="3749588" y="1265894"/>
                        <a:ext cx="2438018" cy="417521"/>
                      </a:xfrm>
                      <a:prstGeom prst="rect">
                        <a:avLst/>
                      </a:prstGeom>
                      <a:noFill/>
                    </p:spPr>
                    <p:txBody>
                      <a:bodyPr wrap="none" rtlCol="0">
                        <a:spAutoFit/>
                      </a:bodyPr>
                      <a:lstStyle/>
                      <a:p>
                        <a:r>
                          <a:rPr lang="nb-NO" sz="600" b="1" dirty="0">
                            <a:solidFill>
                              <a:schemeClr val="tx2">
                                <a:lumMod val="75000"/>
                              </a:schemeClr>
                            </a:solidFill>
                          </a:rPr>
                          <a:t>WRITE/UPDATE/DELETE</a:t>
                        </a:r>
                        <a:endParaRPr lang="en-US" sz="600" b="1" dirty="0">
                          <a:solidFill>
                            <a:schemeClr val="tx2">
                              <a:lumMod val="75000"/>
                            </a:schemeClr>
                          </a:solidFill>
                        </a:endParaRPr>
                      </a:p>
                    </p:txBody>
                  </p:sp>
                </p:grpSp>
                <p:grpSp>
                  <p:nvGrpSpPr>
                    <p:cNvPr id="109" name="Group 108">
                      <a:extLst>
                        <a:ext uri="{FF2B5EF4-FFF2-40B4-BE49-F238E27FC236}">
                          <a16:creationId xmlns:a16="http://schemas.microsoft.com/office/drawing/2014/main" id="{695B4FFB-D1FC-E5AC-9499-72611562A193}"/>
                        </a:ext>
                      </a:extLst>
                    </p:cNvPr>
                    <p:cNvGrpSpPr/>
                    <p:nvPr/>
                  </p:nvGrpSpPr>
                  <p:grpSpPr>
                    <a:xfrm>
                      <a:off x="6958418" y="3216806"/>
                      <a:ext cx="1572993" cy="2220819"/>
                      <a:chOff x="6958418" y="3216806"/>
                      <a:chExt cx="1572993" cy="2220819"/>
                    </a:xfrm>
                  </p:grpSpPr>
                  <p:grpSp>
                    <p:nvGrpSpPr>
                      <p:cNvPr id="134" name="Group 133">
                        <a:extLst>
                          <a:ext uri="{FF2B5EF4-FFF2-40B4-BE49-F238E27FC236}">
                            <a16:creationId xmlns:a16="http://schemas.microsoft.com/office/drawing/2014/main" id="{4FECCB84-DF64-E3AA-CF6F-968EB9BEEC20}"/>
                          </a:ext>
                        </a:extLst>
                      </p:cNvPr>
                      <p:cNvGrpSpPr/>
                      <p:nvPr/>
                    </p:nvGrpSpPr>
                    <p:grpSpPr>
                      <a:xfrm>
                        <a:off x="6958418" y="4034292"/>
                        <a:ext cx="1325353" cy="1403333"/>
                        <a:chOff x="91510" y="4126518"/>
                        <a:chExt cx="2370827" cy="2510320"/>
                      </a:xfrm>
                    </p:grpSpPr>
                    <p:pic>
                      <p:nvPicPr>
                        <p:cNvPr id="137" name="Picture 4" descr="D365 Database Sync Solution - Connecting Software">
                          <a:extLst>
                            <a:ext uri="{FF2B5EF4-FFF2-40B4-BE49-F238E27FC236}">
                              <a16:creationId xmlns:a16="http://schemas.microsoft.com/office/drawing/2014/main" id="{2DD9BD72-5E00-7786-DDA7-2C9F588401F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20D7D65A-0738-A43C-B0B3-F2B86B1D2BD0}"/>
                            </a:ext>
                          </a:extLst>
                        </p:cNvPr>
                        <p:cNvSpPr txBox="1"/>
                        <p:nvPr/>
                      </p:nvSpPr>
                      <p:spPr>
                        <a:xfrm rot="5400000">
                          <a:off x="-843725" y="5061753"/>
                          <a:ext cx="2510320" cy="639849"/>
                        </a:xfrm>
                        <a:prstGeom prst="rect">
                          <a:avLst/>
                        </a:prstGeom>
                        <a:noFill/>
                      </p:spPr>
                      <p:txBody>
                        <a:bodyPr wrap="none" rtlCol="0">
                          <a:spAutoFit/>
                        </a:bodyPr>
                        <a:lstStyle/>
                        <a:p>
                          <a:r>
                            <a:rPr lang="en-US" sz="600" b="1" dirty="0">
                              <a:solidFill>
                                <a:schemeClr val="tx2">
                                  <a:lumMod val="75000"/>
                                </a:schemeClr>
                              </a:solidFill>
                            </a:rPr>
                            <a:t>Slave DB1</a:t>
                          </a:r>
                        </a:p>
                      </p:txBody>
                    </p:sp>
                  </p:grpSp>
                  <p:cxnSp>
                    <p:nvCxnSpPr>
                      <p:cNvPr id="135" name="Straight Arrow Connector 134">
                        <a:extLst>
                          <a:ext uri="{FF2B5EF4-FFF2-40B4-BE49-F238E27FC236}">
                            <a16:creationId xmlns:a16="http://schemas.microsoft.com/office/drawing/2014/main" id="{AAD70DF8-2FC2-EAF4-9A6A-FC2F93B8CA03}"/>
                          </a:ext>
                        </a:extLst>
                      </p:cNvPr>
                      <p:cNvCxnSpPr>
                        <a:cxnSpLocks/>
                      </p:cNvCxnSpPr>
                      <p:nvPr/>
                    </p:nvCxnSpPr>
                    <p:spPr>
                      <a:xfrm>
                        <a:off x="7845919" y="3216806"/>
                        <a:ext cx="0" cy="108670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B201FE4-7DAF-626D-4E62-7D4A945898C9}"/>
                          </a:ext>
                        </a:extLst>
                      </p:cNvPr>
                      <p:cNvSpPr txBox="1"/>
                      <p:nvPr/>
                    </p:nvSpPr>
                    <p:spPr>
                      <a:xfrm rot="5400000">
                        <a:off x="7908164" y="3652438"/>
                        <a:ext cx="1031050" cy="215445"/>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nvGrpSpPr>
                    <p:cNvPr id="110" name="Group 109">
                      <a:extLst>
                        <a:ext uri="{FF2B5EF4-FFF2-40B4-BE49-F238E27FC236}">
                          <a16:creationId xmlns:a16="http://schemas.microsoft.com/office/drawing/2014/main" id="{25F0C98E-426E-52EB-2A9F-295CD11CB9B5}"/>
                        </a:ext>
                      </a:extLst>
                    </p:cNvPr>
                    <p:cNvGrpSpPr/>
                    <p:nvPr/>
                  </p:nvGrpSpPr>
                  <p:grpSpPr>
                    <a:xfrm>
                      <a:off x="3213290" y="3337945"/>
                      <a:ext cx="4632629" cy="2208083"/>
                      <a:chOff x="3213290" y="3337945"/>
                      <a:chExt cx="4632629" cy="2208083"/>
                    </a:xfrm>
                  </p:grpSpPr>
                  <p:cxnSp>
                    <p:nvCxnSpPr>
                      <p:cNvPr id="123" name="Straight Arrow Connector 122">
                        <a:extLst>
                          <a:ext uri="{FF2B5EF4-FFF2-40B4-BE49-F238E27FC236}">
                            <a16:creationId xmlns:a16="http://schemas.microsoft.com/office/drawing/2014/main" id="{792AF233-4BAB-0EB4-E2BD-A219190D1BAA}"/>
                          </a:ext>
                        </a:extLst>
                      </p:cNvPr>
                      <p:cNvCxnSpPr>
                        <a:cxnSpLocks/>
                      </p:cNvCxnSpPr>
                      <p:nvPr/>
                    </p:nvCxnSpPr>
                    <p:spPr>
                      <a:xfrm>
                        <a:off x="4158588" y="3888129"/>
                        <a:ext cx="19991" cy="27077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5A3BD06-E31B-861E-A927-ECFFACB9021B}"/>
                          </a:ext>
                        </a:extLst>
                      </p:cNvPr>
                      <p:cNvCxnSpPr>
                        <a:cxnSpLocks/>
                      </p:cNvCxnSpPr>
                      <p:nvPr/>
                    </p:nvCxnSpPr>
                    <p:spPr>
                      <a:xfrm>
                        <a:off x="5937670" y="3888129"/>
                        <a:ext cx="0" cy="2278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D998786-4004-2A42-D0F5-2DBA9DA10FC5}"/>
                          </a:ext>
                        </a:extLst>
                      </p:cNvPr>
                      <p:cNvGrpSpPr/>
                      <p:nvPr/>
                    </p:nvGrpSpPr>
                    <p:grpSpPr>
                      <a:xfrm>
                        <a:off x="3213290" y="3337945"/>
                        <a:ext cx="4632629" cy="2208083"/>
                        <a:chOff x="3213290" y="3337945"/>
                        <a:chExt cx="4632629" cy="2208083"/>
                      </a:xfrm>
                    </p:grpSpPr>
                    <p:grpSp>
                      <p:nvGrpSpPr>
                        <p:cNvPr id="126" name="Group 125">
                          <a:extLst>
                            <a:ext uri="{FF2B5EF4-FFF2-40B4-BE49-F238E27FC236}">
                              <a16:creationId xmlns:a16="http://schemas.microsoft.com/office/drawing/2014/main" id="{3B803827-6C14-0852-344D-0508BA9850DF}"/>
                            </a:ext>
                          </a:extLst>
                        </p:cNvPr>
                        <p:cNvGrpSpPr/>
                        <p:nvPr/>
                      </p:nvGrpSpPr>
                      <p:grpSpPr>
                        <a:xfrm>
                          <a:off x="3213290" y="4115944"/>
                          <a:ext cx="1453459" cy="1430084"/>
                          <a:chOff x="-137649" y="4173714"/>
                          <a:chExt cx="2599986" cy="2558175"/>
                        </a:xfrm>
                      </p:grpSpPr>
                      <p:pic>
                        <p:nvPicPr>
                          <p:cNvPr id="132" name="Picture 4" descr="D365 Database Sync Solution - Connecting Software">
                            <a:extLst>
                              <a:ext uri="{FF2B5EF4-FFF2-40B4-BE49-F238E27FC236}">
                                <a16:creationId xmlns:a16="http://schemas.microsoft.com/office/drawing/2014/main" id="{614D8191-3E43-F279-2E7F-01A135F56EC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9" y="4173714"/>
                            <a:ext cx="1932148" cy="1948045"/>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7D8561B8-ED39-0BD5-40E9-BB183C6F4681}"/>
                              </a:ext>
                            </a:extLst>
                          </p:cNvPr>
                          <p:cNvSpPr txBox="1"/>
                          <p:nvPr/>
                        </p:nvSpPr>
                        <p:spPr>
                          <a:xfrm rot="5400000">
                            <a:off x="-1072886" y="5156803"/>
                            <a:ext cx="2510323" cy="639849"/>
                          </a:xfrm>
                          <a:prstGeom prst="rect">
                            <a:avLst/>
                          </a:prstGeom>
                          <a:noFill/>
                        </p:spPr>
                        <p:txBody>
                          <a:bodyPr wrap="none" rtlCol="0">
                            <a:spAutoFit/>
                          </a:bodyPr>
                          <a:lstStyle/>
                          <a:p>
                            <a:r>
                              <a:rPr lang="en-US" sz="600" b="1" dirty="0">
                                <a:solidFill>
                                  <a:schemeClr val="tx2">
                                    <a:lumMod val="75000"/>
                                  </a:schemeClr>
                                </a:solidFill>
                              </a:rPr>
                              <a:t>Slave DB3</a:t>
                            </a:r>
                          </a:p>
                        </p:txBody>
                      </p:sp>
                    </p:grpSp>
                    <p:grpSp>
                      <p:nvGrpSpPr>
                        <p:cNvPr id="127" name="Group 126">
                          <a:extLst>
                            <a:ext uri="{FF2B5EF4-FFF2-40B4-BE49-F238E27FC236}">
                              <a16:creationId xmlns:a16="http://schemas.microsoft.com/office/drawing/2014/main" id="{4758A498-2837-7E12-AE61-3621C79D820D}"/>
                            </a:ext>
                          </a:extLst>
                        </p:cNvPr>
                        <p:cNvGrpSpPr/>
                        <p:nvPr/>
                      </p:nvGrpSpPr>
                      <p:grpSpPr>
                        <a:xfrm>
                          <a:off x="5075793" y="4058736"/>
                          <a:ext cx="1327381" cy="1403333"/>
                          <a:chOff x="5197" y="4026265"/>
                          <a:chExt cx="2457140" cy="2597732"/>
                        </a:xfrm>
                      </p:grpSpPr>
                      <p:pic>
                        <p:nvPicPr>
                          <p:cNvPr id="130" name="Picture 4" descr="D365 Database Sync Solution - Connecting Software">
                            <a:extLst>
                              <a:ext uri="{FF2B5EF4-FFF2-40B4-BE49-F238E27FC236}">
                                <a16:creationId xmlns:a16="http://schemas.microsoft.com/office/drawing/2014/main" id="{A7342161-C65C-C6C6-B970-8FAEA52C519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7573" r="50000"/>
                          <a:stretch/>
                        </p:blipFill>
                        <p:spPr bwMode="auto">
                          <a:xfrm>
                            <a:off x="530188" y="4173714"/>
                            <a:ext cx="1932149" cy="1948045"/>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FD8FFDE3-F4B9-9DD5-E4C4-CA61957C0A8F}"/>
                              </a:ext>
                            </a:extLst>
                          </p:cNvPr>
                          <p:cNvSpPr txBox="1"/>
                          <p:nvPr/>
                        </p:nvSpPr>
                        <p:spPr>
                          <a:xfrm rot="5400000">
                            <a:off x="-962604" y="4994066"/>
                            <a:ext cx="2597732" cy="662130"/>
                          </a:xfrm>
                          <a:prstGeom prst="rect">
                            <a:avLst/>
                          </a:prstGeom>
                          <a:noFill/>
                        </p:spPr>
                        <p:txBody>
                          <a:bodyPr wrap="none" rtlCol="0">
                            <a:spAutoFit/>
                          </a:bodyPr>
                          <a:lstStyle/>
                          <a:p>
                            <a:r>
                              <a:rPr lang="en-US" sz="600" b="1" dirty="0">
                                <a:solidFill>
                                  <a:schemeClr val="tx2">
                                    <a:lumMod val="75000"/>
                                  </a:schemeClr>
                                </a:solidFill>
                              </a:rPr>
                              <a:t>Slave DB2</a:t>
                            </a:r>
                          </a:p>
                        </p:txBody>
                      </p:sp>
                    </p:grpSp>
                    <p:cxnSp>
                      <p:nvCxnSpPr>
                        <p:cNvPr id="128" name="Straight Arrow Connector 127">
                          <a:extLst>
                            <a:ext uri="{FF2B5EF4-FFF2-40B4-BE49-F238E27FC236}">
                              <a16:creationId xmlns:a16="http://schemas.microsoft.com/office/drawing/2014/main" id="{932663DA-CD92-C1A5-2A92-F222B124232A}"/>
                            </a:ext>
                          </a:extLst>
                        </p:cNvPr>
                        <p:cNvCxnSpPr>
                          <a:cxnSpLocks/>
                        </p:cNvCxnSpPr>
                        <p:nvPr/>
                      </p:nvCxnSpPr>
                      <p:spPr>
                        <a:xfrm>
                          <a:off x="4158588" y="3889541"/>
                          <a:ext cx="368733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CC5732-2FAB-A324-A583-D7177719658E}"/>
                            </a:ext>
                          </a:extLst>
                        </p:cNvPr>
                        <p:cNvSpPr txBox="1"/>
                        <p:nvPr/>
                      </p:nvSpPr>
                      <p:spPr>
                        <a:xfrm>
                          <a:off x="5108765" y="3337945"/>
                          <a:ext cx="1031052" cy="215446"/>
                        </a:xfrm>
                        <a:prstGeom prst="rect">
                          <a:avLst/>
                        </a:prstGeom>
                        <a:noFill/>
                      </p:spPr>
                      <p:txBody>
                        <a:bodyPr wrap="none" rtlCol="0">
                          <a:spAutoFit/>
                        </a:bodyPr>
                        <a:lstStyle/>
                        <a:p>
                          <a:r>
                            <a:rPr lang="nb-NO" b="1" dirty="0">
                              <a:solidFill>
                                <a:schemeClr val="tx2">
                                  <a:lumMod val="75000"/>
                                </a:schemeClr>
                              </a:solidFill>
                            </a:rPr>
                            <a:t>DB Replication</a:t>
                          </a:r>
                          <a:endParaRPr lang="en-US" b="1" dirty="0">
                            <a:solidFill>
                              <a:schemeClr val="tx2">
                                <a:lumMod val="75000"/>
                              </a:schemeClr>
                            </a:solidFill>
                          </a:endParaRPr>
                        </a:p>
                      </p:txBody>
                    </p:sp>
                  </p:grpSp>
                </p:grpSp>
                <p:grpSp>
                  <p:nvGrpSpPr>
                    <p:cNvPr id="111" name="Group 110">
                      <a:extLst>
                        <a:ext uri="{FF2B5EF4-FFF2-40B4-BE49-F238E27FC236}">
                          <a16:creationId xmlns:a16="http://schemas.microsoft.com/office/drawing/2014/main" id="{B18A6251-187A-42F1-C4C1-7552447EB40C}"/>
                        </a:ext>
                      </a:extLst>
                    </p:cNvPr>
                    <p:cNvGrpSpPr/>
                    <p:nvPr/>
                  </p:nvGrpSpPr>
                  <p:grpSpPr>
                    <a:xfrm>
                      <a:off x="784695" y="3575031"/>
                      <a:ext cx="7311453" cy="2643423"/>
                      <a:chOff x="784695" y="3575031"/>
                      <a:chExt cx="7311453" cy="2643423"/>
                    </a:xfrm>
                  </p:grpSpPr>
                  <p:cxnSp>
                    <p:nvCxnSpPr>
                      <p:cNvPr id="112" name="Connector: Elbow 111">
                        <a:extLst>
                          <a:ext uri="{FF2B5EF4-FFF2-40B4-BE49-F238E27FC236}">
                            <a16:creationId xmlns:a16="http://schemas.microsoft.com/office/drawing/2014/main" id="{6C18023B-E30C-F0CE-B144-5AA7EAAD044C}"/>
                          </a:ext>
                        </a:extLst>
                      </p:cNvPr>
                      <p:cNvCxnSpPr>
                        <a:cxnSpLocks/>
                        <a:stCxn id="143" idx="2"/>
                      </p:cNvCxnSpPr>
                      <p:nvPr/>
                    </p:nvCxnSpPr>
                    <p:spPr>
                      <a:xfrm rot="16200000" flipH="1">
                        <a:off x="3883869" y="1668129"/>
                        <a:ext cx="2158226" cy="597202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CA3D497D-3C6F-B7C4-116E-C5B718AF3954}"/>
                          </a:ext>
                        </a:extLst>
                      </p:cNvPr>
                      <p:cNvGrpSpPr/>
                      <p:nvPr/>
                    </p:nvGrpSpPr>
                    <p:grpSpPr>
                      <a:xfrm>
                        <a:off x="7595690" y="5203258"/>
                        <a:ext cx="500458" cy="1015196"/>
                        <a:chOff x="7595690" y="5203258"/>
                        <a:chExt cx="500458" cy="1015196"/>
                      </a:xfrm>
                    </p:grpSpPr>
                    <p:sp>
                      <p:nvSpPr>
                        <p:cNvPr id="121" name="TextBox 120">
                          <a:extLst>
                            <a:ext uri="{FF2B5EF4-FFF2-40B4-BE49-F238E27FC236}">
                              <a16:creationId xmlns:a16="http://schemas.microsoft.com/office/drawing/2014/main" id="{34E6935A-F7D3-ECBA-A80C-F08754817FDD}"/>
                            </a:ext>
                          </a:extLst>
                        </p:cNvPr>
                        <p:cNvSpPr txBox="1"/>
                        <p:nvPr/>
                      </p:nvSpPr>
                      <p:spPr>
                        <a:xfrm>
                          <a:off x="7595690" y="6003010"/>
                          <a:ext cx="500458" cy="215444"/>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2" name="Straight Arrow Connector 121">
                          <a:extLst>
                            <a:ext uri="{FF2B5EF4-FFF2-40B4-BE49-F238E27FC236}">
                              <a16:creationId xmlns:a16="http://schemas.microsoft.com/office/drawing/2014/main" id="{A38C8EE0-87AC-705A-9800-A1D575D062BF}"/>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E3FAB25A-B7BA-ABF8-0542-07182DC9FB92}"/>
                          </a:ext>
                        </a:extLst>
                      </p:cNvPr>
                      <p:cNvGrpSpPr/>
                      <p:nvPr/>
                    </p:nvGrpSpPr>
                    <p:grpSpPr>
                      <a:xfrm>
                        <a:off x="5711893" y="5205443"/>
                        <a:ext cx="500458" cy="1013009"/>
                        <a:chOff x="7782222" y="5203258"/>
                        <a:chExt cx="500458" cy="1013009"/>
                      </a:xfrm>
                    </p:grpSpPr>
                    <p:sp>
                      <p:nvSpPr>
                        <p:cNvPr id="119" name="TextBox 118">
                          <a:extLst>
                            <a:ext uri="{FF2B5EF4-FFF2-40B4-BE49-F238E27FC236}">
                              <a16:creationId xmlns:a16="http://schemas.microsoft.com/office/drawing/2014/main" id="{4C8A4BC7-0CD9-866A-8020-164A4A063CEA}"/>
                            </a:ext>
                          </a:extLst>
                        </p:cNvPr>
                        <p:cNvSpPr txBox="1"/>
                        <p:nvPr/>
                      </p:nvSpPr>
                      <p:spPr>
                        <a:xfrm>
                          <a:off x="7782222" y="6000824"/>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20" name="Straight Arrow Connector 119">
                          <a:extLst>
                            <a:ext uri="{FF2B5EF4-FFF2-40B4-BE49-F238E27FC236}">
                              <a16:creationId xmlns:a16="http://schemas.microsoft.com/office/drawing/2014/main" id="{B87CFDA9-D52A-9AAD-69A3-B505573F30D6}"/>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D341B4DF-FE33-F904-8EA8-72235A51F037}"/>
                          </a:ext>
                        </a:extLst>
                      </p:cNvPr>
                      <p:cNvGrpSpPr/>
                      <p:nvPr/>
                    </p:nvGrpSpPr>
                    <p:grpSpPr>
                      <a:xfrm>
                        <a:off x="3908360" y="5190751"/>
                        <a:ext cx="500458" cy="984350"/>
                        <a:chOff x="7678778" y="5203258"/>
                        <a:chExt cx="500458" cy="984350"/>
                      </a:xfrm>
                    </p:grpSpPr>
                    <p:sp>
                      <p:nvSpPr>
                        <p:cNvPr id="117" name="TextBox 116">
                          <a:extLst>
                            <a:ext uri="{FF2B5EF4-FFF2-40B4-BE49-F238E27FC236}">
                              <a16:creationId xmlns:a16="http://schemas.microsoft.com/office/drawing/2014/main" id="{D2ADA5F2-3330-92D0-3A0C-21A1FEED63E6}"/>
                            </a:ext>
                          </a:extLst>
                        </p:cNvPr>
                        <p:cNvSpPr txBox="1"/>
                        <p:nvPr/>
                      </p:nvSpPr>
                      <p:spPr>
                        <a:xfrm>
                          <a:off x="7678778" y="5972165"/>
                          <a:ext cx="500458" cy="215443"/>
                        </a:xfrm>
                        <a:prstGeom prst="rect">
                          <a:avLst/>
                        </a:prstGeom>
                        <a:noFill/>
                      </p:spPr>
                      <p:txBody>
                        <a:bodyPr wrap="non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cxnSp>
                      <p:nvCxnSpPr>
                        <p:cNvPr id="118" name="Straight Arrow Connector 117">
                          <a:extLst>
                            <a:ext uri="{FF2B5EF4-FFF2-40B4-BE49-F238E27FC236}">
                              <a16:creationId xmlns:a16="http://schemas.microsoft.com/office/drawing/2014/main" id="{102B8A3D-8E06-7BF5-AB29-43742E939FBC}"/>
                            </a:ext>
                          </a:extLst>
                        </p:cNvPr>
                        <p:cNvCxnSpPr>
                          <a:cxnSpLocks/>
                        </p:cNvCxnSpPr>
                        <p:nvPr/>
                      </p:nvCxnSpPr>
                      <p:spPr>
                        <a:xfrm flipV="1">
                          <a:off x="7948998" y="5203258"/>
                          <a:ext cx="0" cy="52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0ED63440-FB3A-AD4E-77BB-F6BE0C5C29D7}"/>
                          </a:ext>
                        </a:extLst>
                      </p:cNvPr>
                      <p:cNvSpPr txBox="1"/>
                      <p:nvPr/>
                    </p:nvSpPr>
                    <p:spPr>
                      <a:xfrm>
                        <a:off x="784695" y="3806464"/>
                        <a:ext cx="1194659" cy="487108"/>
                      </a:xfrm>
                      <a:prstGeom prst="rect">
                        <a:avLst/>
                      </a:prstGeom>
                      <a:noFill/>
                    </p:spPr>
                    <p:txBody>
                      <a:bodyPr wrap="square" rtlCol="0">
                        <a:spAutoFit/>
                      </a:bodyPr>
                      <a:lstStyle/>
                      <a:p>
                        <a:r>
                          <a:rPr lang="nb-NO" b="1" dirty="0">
                            <a:solidFill>
                              <a:schemeClr val="tx2">
                                <a:lumMod val="75000"/>
                              </a:schemeClr>
                            </a:solidFill>
                          </a:rPr>
                          <a:t>READ</a:t>
                        </a:r>
                        <a:endParaRPr lang="en-US" b="1" dirty="0">
                          <a:solidFill>
                            <a:schemeClr val="tx2">
                              <a:lumMod val="75000"/>
                            </a:schemeClr>
                          </a:solidFill>
                        </a:endParaRPr>
                      </a:p>
                    </p:txBody>
                  </p:sp>
                </p:grpSp>
              </p:grpSp>
            </p:grpSp>
            <p:grpSp>
              <p:nvGrpSpPr>
                <p:cNvPr id="17" name="Group 16">
                  <a:extLst>
                    <a:ext uri="{FF2B5EF4-FFF2-40B4-BE49-F238E27FC236}">
                      <a16:creationId xmlns:a16="http://schemas.microsoft.com/office/drawing/2014/main" id="{527A595F-1D3D-3F02-3A7F-2DFB837F5976}"/>
                    </a:ext>
                  </a:extLst>
                </p:cNvPr>
                <p:cNvGrpSpPr/>
                <p:nvPr/>
              </p:nvGrpSpPr>
              <p:grpSpPr>
                <a:xfrm>
                  <a:off x="1494062" y="5475416"/>
                  <a:ext cx="939386" cy="974240"/>
                  <a:chOff x="6319643" y="2898346"/>
                  <a:chExt cx="1298800" cy="1346990"/>
                </a:xfrm>
              </p:grpSpPr>
              <p:pic>
                <p:nvPicPr>
                  <p:cNvPr id="150" name="Picture 2" descr="Database GIFs - Get the best gif on GIFER">
                    <a:extLst>
                      <a:ext uri="{FF2B5EF4-FFF2-40B4-BE49-F238E27FC236}">
                        <a16:creationId xmlns:a16="http://schemas.microsoft.com/office/drawing/2014/main" id="{58782C7C-302E-D56E-7621-867D70A466E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2990" t="27533" r="35825" b="27533"/>
                  <a:stretch/>
                </p:blipFill>
                <p:spPr bwMode="auto">
                  <a:xfrm>
                    <a:off x="6319643" y="2898346"/>
                    <a:ext cx="1298800" cy="134699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1ED75F0E-163D-0964-224D-779D117F1148}"/>
                      </a:ext>
                    </a:extLst>
                  </p:cNvPr>
                  <p:cNvSpPr txBox="1"/>
                  <p:nvPr/>
                </p:nvSpPr>
                <p:spPr>
                  <a:xfrm>
                    <a:off x="6520957" y="3031762"/>
                    <a:ext cx="933853" cy="297874"/>
                  </a:xfrm>
                  <a:prstGeom prst="rect">
                    <a:avLst/>
                  </a:prstGeom>
                  <a:noFill/>
                </p:spPr>
                <p:txBody>
                  <a:bodyPr wrap="square" rtlCol="0">
                    <a:spAutoFit/>
                  </a:bodyPr>
                  <a:lstStyle/>
                  <a:p>
                    <a:r>
                      <a:rPr lang="en-US" b="1" dirty="0">
                        <a:solidFill>
                          <a:schemeClr val="tx2">
                            <a:lumMod val="75000"/>
                          </a:schemeClr>
                        </a:solidFill>
                      </a:rPr>
                      <a:t>CACHE</a:t>
                    </a:r>
                  </a:p>
                </p:txBody>
              </p:sp>
            </p:grpSp>
            <p:grpSp>
              <p:nvGrpSpPr>
                <p:cNvPr id="152" name="Group 151">
                  <a:extLst>
                    <a:ext uri="{FF2B5EF4-FFF2-40B4-BE49-F238E27FC236}">
                      <a16:creationId xmlns:a16="http://schemas.microsoft.com/office/drawing/2014/main" id="{6C66B790-DB09-0962-BFC4-F0CC2F27D9C5}"/>
                    </a:ext>
                  </a:extLst>
                </p:cNvPr>
                <p:cNvGrpSpPr/>
                <p:nvPr/>
              </p:nvGrpSpPr>
              <p:grpSpPr>
                <a:xfrm>
                  <a:off x="7628131" y="5441777"/>
                  <a:ext cx="939386" cy="974240"/>
                  <a:chOff x="6319646" y="2898349"/>
                  <a:chExt cx="1298800" cy="1346992"/>
                </a:xfrm>
              </p:grpSpPr>
              <p:pic>
                <p:nvPicPr>
                  <p:cNvPr id="153" name="Picture 2" descr="Database GIFs - Get the best gif on GIFER">
                    <a:extLst>
                      <a:ext uri="{FF2B5EF4-FFF2-40B4-BE49-F238E27FC236}">
                        <a16:creationId xmlns:a16="http://schemas.microsoft.com/office/drawing/2014/main" id="{DD44B21D-01AF-67CF-368E-3B40075759F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2990" t="27533" r="35825" b="27533"/>
                  <a:stretch/>
                </p:blipFill>
                <p:spPr bwMode="auto">
                  <a:xfrm>
                    <a:off x="6319646" y="2898349"/>
                    <a:ext cx="1298800" cy="1346992"/>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2C679274-47F2-E58F-DA81-5196D5C16987}"/>
                      </a:ext>
                    </a:extLst>
                  </p:cNvPr>
                  <p:cNvSpPr txBox="1"/>
                  <p:nvPr/>
                </p:nvSpPr>
                <p:spPr>
                  <a:xfrm>
                    <a:off x="6520959" y="3031765"/>
                    <a:ext cx="933853" cy="297875"/>
                  </a:xfrm>
                  <a:prstGeom prst="rect">
                    <a:avLst/>
                  </a:prstGeom>
                  <a:noFill/>
                </p:spPr>
                <p:txBody>
                  <a:bodyPr wrap="square" rtlCol="0">
                    <a:spAutoFit/>
                  </a:bodyPr>
                  <a:lstStyle/>
                  <a:p>
                    <a:r>
                      <a:rPr lang="en-US" b="1" dirty="0">
                        <a:solidFill>
                          <a:schemeClr val="tx2">
                            <a:lumMod val="75000"/>
                          </a:schemeClr>
                        </a:solidFill>
                      </a:rPr>
                      <a:t>CACHE</a:t>
                    </a:r>
                  </a:p>
                </p:txBody>
              </p:sp>
            </p:grpSp>
          </p:grpSp>
        </p:grpSp>
      </p:grpSp>
    </p:spTree>
    <p:extLst>
      <p:ext uri="{BB962C8B-B14F-4D97-AF65-F5344CB8AC3E}">
        <p14:creationId xmlns:p14="http://schemas.microsoft.com/office/powerpoint/2010/main" val="2236242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5</a:t>
            </a:fld>
            <a:endParaRPr lang="da-DK"/>
          </a:p>
        </p:txBody>
      </p:sp>
      <p:sp>
        <p:nvSpPr>
          <p:cNvPr id="64515" name="Rectangle 2"/>
          <p:cNvSpPr>
            <a:spLocks noGrp="1" noChangeArrowheads="1"/>
          </p:cNvSpPr>
          <p:nvPr>
            <p:ph type="title"/>
          </p:nvPr>
        </p:nvSpPr>
        <p:spPr>
          <a:xfrm>
            <a:off x="335360" y="441325"/>
            <a:ext cx="8424465" cy="406400"/>
          </a:xfrm>
        </p:spPr>
        <p:txBody>
          <a:bodyPr/>
          <a:lstStyle/>
          <a:p>
            <a:r>
              <a:rPr lang="da-DK" dirty="0"/>
              <a:t>Overview</a:t>
            </a:r>
            <a:endParaRPr lang="da-DK" dirty="0">
              <a:solidFill>
                <a:srgbClr val="DE0000"/>
              </a:solidFill>
            </a:endParaRPr>
          </a:p>
        </p:txBody>
      </p:sp>
      <p:grpSp>
        <p:nvGrpSpPr>
          <p:cNvPr id="7" name="Group 6">
            <a:extLst>
              <a:ext uri="{FF2B5EF4-FFF2-40B4-BE49-F238E27FC236}">
                <a16:creationId xmlns:a16="http://schemas.microsoft.com/office/drawing/2014/main" id="{1EECFBC7-D777-1042-CD56-19B8F506E398}"/>
              </a:ext>
            </a:extLst>
          </p:cNvPr>
          <p:cNvGrpSpPr/>
          <p:nvPr/>
        </p:nvGrpSpPr>
        <p:grpSpPr>
          <a:xfrm>
            <a:off x="883892" y="2185000"/>
            <a:ext cx="11522161" cy="338554"/>
            <a:chOff x="522931" y="2121156"/>
            <a:chExt cx="11522161" cy="338554"/>
          </a:xfrm>
        </p:grpSpPr>
        <p:sp>
          <p:nvSpPr>
            <p:cNvPr id="8" name="Oval 7">
              <a:extLst>
                <a:ext uri="{FF2B5EF4-FFF2-40B4-BE49-F238E27FC236}">
                  <a16:creationId xmlns:a16="http://schemas.microsoft.com/office/drawing/2014/main" id="{46CD5D1D-EEDA-47D5-06D3-DB45F8DC822C}"/>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EE538B7-7894-68FE-CBE1-C5799A7E335B}"/>
                </a:ext>
              </a:extLst>
            </p:cNvPr>
            <p:cNvGrpSpPr/>
            <p:nvPr/>
          </p:nvGrpSpPr>
          <p:grpSpPr>
            <a:xfrm>
              <a:off x="772412" y="2121156"/>
              <a:ext cx="11272680" cy="338554"/>
              <a:chOff x="628016" y="1484780"/>
              <a:chExt cx="11272680" cy="338554"/>
            </a:xfrm>
          </p:grpSpPr>
          <p:sp>
            <p:nvSpPr>
              <p:cNvPr id="10" name="TextBox 9">
                <a:extLst>
                  <a:ext uri="{FF2B5EF4-FFF2-40B4-BE49-F238E27FC236}">
                    <a16:creationId xmlns:a16="http://schemas.microsoft.com/office/drawing/2014/main" id="{1F551DAD-F7FF-EFB2-2B2A-D2C243A3F59F}"/>
                  </a:ext>
                </a:extLst>
              </p:cNvPr>
              <p:cNvSpPr txBox="1"/>
              <p:nvPr/>
            </p:nvSpPr>
            <p:spPr>
              <a:xfrm>
                <a:off x="695402" y="1484780"/>
                <a:ext cx="11205294" cy="338554"/>
              </a:xfrm>
              <a:prstGeom prst="rect">
                <a:avLst/>
              </a:prstGeom>
              <a:noFill/>
            </p:spPr>
            <p:txBody>
              <a:bodyPr wrap="square" rtlCol="0">
                <a:spAutoFit/>
              </a:bodyPr>
              <a:lstStyle/>
              <a:p>
                <a:r>
                  <a:rPr lang="nb-NO" sz="1600" b="1" dirty="0"/>
                  <a:t>User-Intensive Application</a:t>
                </a:r>
                <a:r>
                  <a:rPr lang="en-US" sz="1600" b="1" dirty="0"/>
                  <a:t>: </a:t>
                </a:r>
                <a:r>
                  <a:rPr lang="en-US" sz="1600" dirty="0"/>
                  <a:t>can handle zero to million users. Example: Facebook, Netflix</a:t>
                </a:r>
              </a:p>
            </p:txBody>
          </p:sp>
          <p:sp>
            <p:nvSpPr>
              <p:cNvPr id="11" name="Isosceles Triangle 10">
                <a:extLst>
                  <a:ext uri="{FF2B5EF4-FFF2-40B4-BE49-F238E27FC236}">
                    <a16:creationId xmlns:a16="http://schemas.microsoft.com/office/drawing/2014/main" id="{F4BB327C-7626-92BA-7F99-B3826ADAB6D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C4261DA0-7062-B423-6930-3789706B18DF}"/>
              </a:ext>
            </a:extLst>
          </p:cNvPr>
          <p:cNvGrpSpPr/>
          <p:nvPr/>
        </p:nvGrpSpPr>
        <p:grpSpPr>
          <a:xfrm>
            <a:off x="935212" y="3349467"/>
            <a:ext cx="10583275" cy="584775"/>
            <a:chOff x="522931" y="2121156"/>
            <a:chExt cx="11522161" cy="584775"/>
          </a:xfrm>
        </p:grpSpPr>
        <p:sp>
          <p:nvSpPr>
            <p:cNvPr id="18" name="Oval 17">
              <a:extLst>
                <a:ext uri="{FF2B5EF4-FFF2-40B4-BE49-F238E27FC236}">
                  <a16:creationId xmlns:a16="http://schemas.microsoft.com/office/drawing/2014/main" id="{D4941283-1C22-0C33-97E8-6434E05AB82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15B8503-730B-2FCB-0931-60FF572DAF24}"/>
                </a:ext>
              </a:extLst>
            </p:cNvPr>
            <p:cNvGrpSpPr/>
            <p:nvPr/>
          </p:nvGrpSpPr>
          <p:grpSpPr>
            <a:xfrm>
              <a:off x="772412" y="2121156"/>
              <a:ext cx="11272680" cy="584775"/>
              <a:chOff x="628016" y="1484780"/>
              <a:chExt cx="11272680" cy="584775"/>
            </a:xfrm>
          </p:grpSpPr>
          <p:sp>
            <p:nvSpPr>
              <p:cNvPr id="20" name="TextBox 19">
                <a:extLst>
                  <a:ext uri="{FF2B5EF4-FFF2-40B4-BE49-F238E27FC236}">
                    <a16:creationId xmlns:a16="http://schemas.microsoft.com/office/drawing/2014/main" id="{45243276-72C7-B35F-42E5-D63CB5217A20}"/>
                  </a:ext>
                </a:extLst>
              </p:cNvPr>
              <p:cNvSpPr txBox="1"/>
              <p:nvPr/>
            </p:nvSpPr>
            <p:spPr>
              <a:xfrm>
                <a:off x="695402" y="1484780"/>
                <a:ext cx="11205294" cy="584775"/>
              </a:xfrm>
              <a:prstGeom prst="rect">
                <a:avLst/>
              </a:prstGeom>
              <a:noFill/>
            </p:spPr>
            <p:txBody>
              <a:bodyPr wrap="square" rtlCol="0">
                <a:spAutoFit/>
              </a:bodyPr>
              <a:lstStyle/>
              <a:p>
                <a:r>
                  <a:rPr lang="nb-NO" sz="1600" b="1" dirty="0"/>
                  <a:t>Enterprise Application</a:t>
                </a:r>
                <a:r>
                  <a:rPr lang="en-US" sz="1600" b="1" dirty="0"/>
                  <a:t>: </a:t>
                </a:r>
                <a:r>
                  <a:rPr lang="en-US" sz="1600" dirty="0"/>
                  <a:t>An enterprise application (EA) is a large software system platform designed to operate in a corporate environment</a:t>
                </a:r>
              </a:p>
            </p:txBody>
          </p:sp>
          <p:sp>
            <p:nvSpPr>
              <p:cNvPr id="21" name="Isosceles Triangle 20">
                <a:extLst>
                  <a:ext uri="{FF2B5EF4-FFF2-40B4-BE49-F238E27FC236}">
                    <a16:creationId xmlns:a16="http://schemas.microsoft.com/office/drawing/2014/main" id="{50900F54-1EB1-0AD2-1CAE-7B8DFF47439B}"/>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C9BDD858-3597-09FE-22E4-27C0F60066C3}"/>
              </a:ext>
            </a:extLst>
          </p:cNvPr>
          <p:cNvGrpSpPr/>
          <p:nvPr/>
        </p:nvGrpSpPr>
        <p:grpSpPr>
          <a:xfrm>
            <a:off x="921399" y="4636645"/>
            <a:ext cx="10225136" cy="584775"/>
            <a:chOff x="522931" y="2121156"/>
            <a:chExt cx="11522161" cy="584775"/>
          </a:xfrm>
        </p:grpSpPr>
        <p:sp>
          <p:nvSpPr>
            <p:cNvPr id="23" name="Oval 22">
              <a:extLst>
                <a:ext uri="{FF2B5EF4-FFF2-40B4-BE49-F238E27FC236}">
                  <a16:creationId xmlns:a16="http://schemas.microsoft.com/office/drawing/2014/main" id="{B887A614-28C0-7F44-863D-B53BEC6468B3}"/>
                </a:ext>
              </a:extLst>
            </p:cNvPr>
            <p:cNvSpPr/>
            <p:nvPr/>
          </p:nvSpPr>
          <p:spPr>
            <a:xfrm>
              <a:off x="522931" y="2185351"/>
              <a:ext cx="189494" cy="179388"/>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4E2A6E9-ACAD-DFAF-9466-43C33AC61369}"/>
                </a:ext>
              </a:extLst>
            </p:cNvPr>
            <p:cNvGrpSpPr/>
            <p:nvPr/>
          </p:nvGrpSpPr>
          <p:grpSpPr>
            <a:xfrm>
              <a:off x="772412" y="2121156"/>
              <a:ext cx="11272680" cy="584775"/>
              <a:chOff x="628016" y="1484780"/>
              <a:chExt cx="11272680" cy="584775"/>
            </a:xfrm>
          </p:grpSpPr>
          <p:sp>
            <p:nvSpPr>
              <p:cNvPr id="25" name="TextBox 24">
                <a:extLst>
                  <a:ext uri="{FF2B5EF4-FFF2-40B4-BE49-F238E27FC236}">
                    <a16:creationId xmlns:a16="http://schemas.microsoft.com/office/drawing/2014/main" id="{D4530573-0276-2BD0-4776-E502BBB7C093}"/>
                  </a:ext>
                </a:extLst>
              </p:cNvPr>
              <p:cNvSpPr txBox="1"/>
              <p:nvPr/>
            </p:nvSpPr>
            <p:spPr>
              <a:xfrm>
                <a:off x="695402" y="1484780"/>
                <a:ext cx="11205294" cy="584775"/>
              </a:xfrm>
              <a:prstGeom prst="rect">
                <a:avLst/>
              </a:prstGeom>
              <a:noFill/>
            </p:spPr>
            <p:txBody>
              <a:bodyPr wrap="square" rtlCol="0">
                <a:spAutoFit/>
              </a:bodyPr>
              <a:lstStyle/>
              <a:p>
                <a:r>
                  <a:rPr lang="en-US" sz="1600" b="1" dirty="0"/>
                  <a:t>Scalable</a:t>
                </a:r>
                <a:r>
                  <a:rPr lang="nb-NO" sz="1600" b="1" dirty="0"/>
                  <a:t> System</a:t>
                </a:r>
                <a:r>
                  <a:rPr lang="en-US" sz="1600" b="1" dirty="0"/>
                  <a:t>: </a:t>
                </a:r>
                <a:r>
                  <a:rPr lang="en-US" sz="1600" dirty="0"/>
                  <a:t>An application that can handle a growing number of users and load, without compromising on performance</a:t>
                </a:r>
              </a:p>
            </p:txBody>
          </p:sp>
          <p:sp>
            <p:nvSpPr>
              <p:cNvPr id="26" name="Isosceles Triangle 25">
                <a:extLst>
                  <a:ext uri="{FF2B5EF4-FFF2-40B4-BE49-F238E27FC236}">
                    <a16:creationId xmlns:a16="http://schemas.microsoft.com/office/drawing/2014/main" id="{570E07A7-0701-910F-76B8-027146506C62}"/>
                  </a:ext>
                </a:extLst>
              </p:cNvPr>
              <p:cNvSpPr/>
              <p:nvPr/>
            </p:nvSpPr>
            <p:spPr>
              <a:xfrm rot="5196392">
                <a:off x="596326" y="1607434"/>
                <a:ext cx="127060" cy="6367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AF655886-C8E8-FDD0-9EE8-D17BAE77B4BA}"/>
              </a:ext>
            </a:extLst>
          </p:cNvPr>
          <p:cNvSpPr txBox="1"/>
          <p:nvPr/>
        </p:nvSpPr>
        <p:spPr>
          <a:xfrm>
            <a:off x="9912424" y="5850526"/>
            <a:ext cx="1512168" cy="461665"/>
          </a:xfrm>
          <a:prstGeom prst="rect">
            <a:avLst/>
          </a:prstGeom>
          <a:noFill/>
        </p:spPr>
        <p:txBody>
          <a:bodyPr wrap="square" rtlCol="0">
            <a:spAutoFit/>
          </a:bodyPr>
          <a:lstStyle/>
          <a:p>
            <a:r>
              <a:rPr lang="en-US" sz="2400" dirty="0">
                <a:hlinkClick r:id="rId3"/>
              </a:rPr>
              <a:t>Kahoot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E456-0868-88BC-2A88-E78A69FDBA5D}"/>
              </a:ext>
            </a:extLst>
          </p:cNvPr>
          <p:cNvSpPr>
            <a:spLocks noGrp="1"/>
          </p:cNvSpPr>
          <p:nvPr>
            <p:ph type="title"/>
          </p:nvPr>
        </p:nvSpPr>
        <p:spPr>
          <a:xfrm>
            <a:off x="478368" y="441325"/>
            <a:ext cx="4393495" cy="406400"/>
          </a:xfrm>
        </p:spPr>
        <p:txBody>
          <a:bodyPr/>
          <a:lstStyle/>
          <a:p>
            <a:r>
              <a:rPr lang="en-US" dirty="0"/>
              <a:t>Architecture with shared DB</a:t>
            </a:r>
          </a:p>
        </p:txBody>
      </p:sp>
      <p:sp>
        <p:nvSpPr>
          <p:cNvPr id="4" name="Date Placeholder 3">
            <a:extLst>
              <a:ext uri="{FF2B5EF4-FFF2-40B4-BE49-F238E27FC236}">
                <a16:creationId xmlns:a16="http://schemas.microsoft.com/office/drawing/2014/main" id="{9E955B37-90A2-BC1B-6AEC-258BD1678F82}"/>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73A00DFB-B49D-A182-1E09-C45C6549CE92}"/>
              </a:ext>
            </a:extLst>
          </p:cNvPr>
          <p:cNvSpPr>
            <a:spLocks noGrp="1"/>
          </p:cNvSpPr>
          <p:nvPr>
            <p:ph type="sldNum" sz="quarter" idx="12"/>
          </p:nvPr>
        </p:nvSpPr>
        <p:spPr/>
        <p:txBody>
          <a:bodyPr/>
          <a:lstStyle/>
          <a:p>
            <a:pPr>
              <a:defRPr/>
            </a:pPr>
            <a:fld id="{F072430C-5991-495C-BA50-CC7E47C7ADB1}" type="slidenum">
              <a:rPr lang="sv-SE" smtClean="0"/>
              <a:pPr>
                <a:defRPr/>
              </a:pPr>
              <a:t>50</a:t>
            </a:fld>
            <a:endParaRPr lang="sv-SE"/>
          </a:p>
        </p:txBody>
      </p:sp>
      <p:pic>
        <p:nvPicPr>
          <p:cNvPr id="9" name="Picture 8">
            <a:extLst>
              <a:ext uri="{FF2B5EF4-FFF2-40B4-BE49-F238E27FC236}">
                <a16:creationId xmlns:a16="http://schemas.microsoft.com/office/drawing/2014/main" id="{900F660B-0C53-B681-B6D5-1244B4E6D7CA}"/>
              </a:ext>
            </a:extLst>
          </p:cNvPr>
          <p:cNvPicPr>
            <a:picLocks noChangeAspect="1"/>
          </p:cNvPicPr>
          <p:nvPr/>
        </p:nvPicPr>
        <p:blipFill>
          <a:blip r:embed="rId2"/>
          <a:stretch>
            <a:fillRect/>
          </a:stretch>
        </p:blipFill>
        <p:spPr>
          <a:xfrm>
            <a:off x="5303912" y="188640"/>
            <a:ext cx="6524840" cy="6301642"/>
          </a:xfrm>
          <a:prstGeom prst="rect">
            <a:avLst/>
          </a:prstGeom>
        </p:spPr>
      </p:pic>
      <p:sp>
        <p:nvSpPr>
          <p:cNvPr id="10" name="TextBox 9">
            <a:extLst>
              <a:ext uri="{FF2B5EF4-FFF2-40B4-BE49-F238E27FC236}">
                <a16:creationId xmlns:a16="http://schemas.microsoft.com/office/drawing/2014/main" id="{053CCEDF-B2DB-8118-CD9F-36D9C9D358C4}"/>
              </a:ext>
            </a:extLst>
          </p:cNvPr>
          <p:cNvSpPr txBox="1"/>
          <p:nvPr/>
        </p:nvSpPr>
        <p:spPr>
          <a:xfrm>
            <a:off x="380543" y="1489035"/>
            <a:ext cx="3816424"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Two Data centers and with shared DB</a:t>
            </a:r>
          </a:p>
        </p:txBody>
      </p:sp>
      <p:sp>
        <p:nvSpPr>
          <p:cNvPr id="11" name="TextBox 10">
            <a:extLst>
              <a:ext uri="{FF2B5EF4-FFF2-40B4-BE49-F238E27FC236}">
                <a16:creationId xmlns:a16="http://schemas.microsoft.com/office/drawing/2014/main" id="{29EE0706-330E-CC16-E0EB-A7DC5CEB0432}"/>
              </a:ext>
            </a:extLst>
          </p:cNvPr>
          <p:cNvSpPr txBox="1"/>
          <p:nvPr/>
        </p:nvSpPr>
        <p:spPr>
          <a:xfrm>
            <a:off x="350982" y="2520965"/>
            <a:ext cx="3816424" cy="11505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Shared DB is used for most frequently stored Data like Authorization / Authentication</a:t>
            </a:r>
          </a:p>
        </p:txBody>
      </p:sp>
    </p:spTree>
    <p:extLst>
      <p:ext uri="{BB962C8B-B14F-4D97-AF65-F5344CB8AC3E}">
        <p14:creationId xmlns:p14="http://schemas.microsoft.com/office/powerpoint/2010/main" val="313594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E456-0868-88BC-2A88-E78A69FDBA5D}"/>
              </a:ext>
            </a:extLst>
          </p:cNvPr>
          <p:cNvSpPr>
            <a:spLocks noGrp="1"/>
          </p:cNvSpPr>
          <p:nvPr>
            <p:ph type="title"/>
          </p:nvPr>
        </p:nvSpPr>
        <p:spPr>
          <a:xfrm>
            <a:off x="478368" y="441325"/>
            <a:ext cx="4393495" cy="406400"/>
          </a:xfrm>
        </p:spPr>
        <p:txBody>
          <a:bodyPr/>
          <a:lstStyle/>
          <a:p>
            <a:r>
              <a:rPr lang="en-US" dirty="0"/>
              <a:t>Architecture with shared DB / Loggings</a:t>
            </a:r>
          </a:p>
        </p:txBody>
      </p:sp>
      <p:sp>
        <p:nvSpPr>
          <p:cNvPr id="4" name="Date Placeholder 3">
            <a:extLst>
              <a:ext uri="{FF2B5EF4-FFF2-40B4-BE49-F238E27FC236}">
                <a16:creationId xmlns:a16="http://schemas.microsoft.com/office/drawing/2014/main" id="{9E955B37-90A2-BC1B-6AEC-258BD1678F82}"/>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73A00DFB-B49D-A182-1E09-C45C6549CE92}"/>
              </a:ext>
            </a:extLst>
          </p:cNvPr>
          <p:cNvSpPr>
            <a:spLocks noGrp="1"/>
          </p:cNvSpPr>
          <p:nvPr>
            <p:ph type="sldNum" sz="quarter" idx="12"/>
          </p:nvPr>
        </p:nvSpPr>
        <p:spPr/>
        <p:txBody>
          <a:bodyPr/>
          <a:lstStyle/>
          <a:p>
            <a:pPr>
              <a:defRPr/>
            </a:pPr>
            <a:fld id="{F072430C-5991-495C-BA50-CC7E47C7ADB1}" type="slidenum">
              <a:rPr lang="sv-SE" smtClean="0"/>
              <a:pPr>
                <a:defRPr/>
              </a:pPr>
              <a:t>51</a:t>
            </a:fld>
            <a:endParaRPr lang="sv-SE"/>
          </a:p>
        </p:txBody>
      </p:sp>
      <p:sp>
        <p:nvSpPr>
          <p:cNvPr id="10" name="TextBox 9">
            <a:extLst>
              <a:ext uri="{FF2B5EF4-FFF2-40B4-BE49-F238E27FC236}">
                <a16:creationId xmlns:a16="http://schemas.microsoft.com/office/drawing/2014/main" id="{053CCEDF-B2DB-8118-CD9F-36D9C9D358C4}"/>
              </a:ext>
            </a:extLst>
          </p:cNvPr>
          <p:cNvSpPr txBox="1"/>
          <p:nvPr/>
        </p:nvSpPr>
        <p:spPr>
          <a:xfrm>
            <a:off x="380543" y="1489035"/>
            <a:ext cx="3816424" cy="11505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Two Data centers and with shared DB / Workers and Logging</a:t>
            </a:r>
          </a:p>
        </p:txBody>
      </p:sp>
      <p:sp>
        <p:nvSpPr>
          <p:cNvPr id="11" name="TextBox 10">
            <a:extLst>
              <a:ext uri="{FF2B5EF4-FFF2-40B4-BE49-F238E27FC236}">
                <a16:creationId xmlns:a16="http://schemas.microsoft.com/office/drawing/2014/main" id="{29EE0706-330E-CC16-E0EB-A7DC5CEB0432}"/>
              </a:ext>
            </a:extLst>
          </p:cNvPr>
          <p:cNvSpPr txBox="1"/>
          <p:nvPr/>
        </p:nvSpPr>
        <p:spPr>
          <a:xfrm>
            <a:off x="297623" y="2890219"/>
            <a:ext cx="3816424"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Every events are logged, monitored and automated. </a:t>
            </a:r>
          </a:p>
        </p:txBody>
      </p:sp>
      <p:pic>
        <p:nvPicPr>
          <p:cNvPr id="6" name="Picture 5">
            <a:extLst>
              <a:ext uri="{FF2B5EF4-FFF2-40B4-BE49-F238E27FC236}">
                <a16:creationId xmlns:a16="http://schemas.microsoft.com/office/drawing/2014/main" id="{30FCE369-A906-EC6A-68DB-584887868514}"/>
              </a:ext>
            </a:extLst>
          </p:cNvPr>
          <p:cNvPicPr>
            <a:picLocks noChangeAspect="1"/>
          </p:cNvPicPr>
          <p:nvPr/>
        </p:nvPicPr>
        <p:blipFill>
          <a:blip r:embed="rId2"/>
          <a:stretch>
            <a:fillRect/>
          </a:stretch>
        </p:blipFill>
        <p:spPr>
          <a:xfrm>
            <a:off x="3521529" y="581825"/>
            <a:ext cx="5148941" cy="6104311"/>
          </a:xfrm>
          <a:prstGeom prst="rect">
            <a:avLst/>
          </a:prstGeom>
        </p:spPr>
      </p:pic>
      <p:sp>
        <p:nvSpPr>
          <p:cNvPr id="12" name="TextBox 11">
            <a:extLst>
              <a:ext uri="{FF2B5EF4-FFF2-40B4-BE49-F238E27FC236}">
                <a16:creationId xmlns:a16="http://schemas.microsoft.com/office/drawing/2014/main" id="{4A130E15-1591-88A9-B683-31B45FE0C330}"/>
              </a:ext>
            </a:extLst>
          </p:cNvPr>
          <p:cNvSpPr txBox="1"/>
          <p:nvPr/>
        </p:nvSpPr>
        <p:spPr>
          <a:xfrm>
            <a:off x="297623" y="3976982"/>
            <a:ext cx="3816424" cy="15199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These events are used for workflows, fraud detection, network analysis, and many more.</a:t>
            </a:r>
          </a:p>
        </p:txBody>
      </p:sp>
      <p:pic>
        <p:nvPicPr>
          <p:cNvPr id="13" name="Picture 12">
            <a:extLst>
              <a:ext uri="{FF2B5EF4-FFF2-40B4-BE49-F238E27FC236}">
                <a16:creationId xmlns:a16="http://schemas.microsoft.com/office/drawing/2014/main" id="{1B2160CF-D10A-F708-AE29-4E42DA7DC8C6}"/>
              </a:ext>
            </a:extLst>
          </p:cNvPr>
          <p:cNvPicPr>
            <a:picLocks noChangeAspect="1"/>
          </p:cNvPicPr>
          <p:nvPr/>
        </p:nvPicPr>
        <p:blipFill rotWithShape="1">
          <a:blip r:embed="rId2"/>
          <a:srcRect t="34547" b="382"/>
          <a:stretch/>
        </p:blipFill>
        <p:spPr>
          <a:xfrm>
            <a:off x="8328248" y="3078386"/>
            <a:ext cx="3135057" cy="2418499"/>
          </a:xfrm>
          <a:prstGeom prst="rect">
            <a:avLst/>
          </a:prstGeom>
        </p:spPr>
      </p:pic>
    </p:spTree>
    <p:extLst>
      <p:ext uri="{BB962C8B-B14F-4D97-AF65-F5344CB8AC3E}">
        <p14:creationId xmlns:p14="http://schemas.microsoft.com/office/powerpoint/2010/main" val="2778456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99F1-F542-A976-715E-B40A04C30FE9}"/>
              </a:ext>
            </a:extLst>
          </p:cNvPr>
          <p:cNvSpPr>
            <a:spLocks noGrp="1"/>
          </p:cNvSpPr>
          <p:nvPr>
            <p:ph type="title"/>
          </p:nvPr>
        </p:nvSpPr>
        <p:spPr/>
        <p:txBody>
          <a:bodyPr/>
          <a:lstStyle/>
          <a:p>
            <a:r>
              <a:rPr lang="en-US" dirty="0"/>
              <a:t>Typical Server with SOA</a:t>
            </a:r>
          </a:p>
        </p:txBody>
      </p:sp>
      <p:sp>
        <p:nvSpPr>
          <p:cNvPr id="4" name="Date Placeholder 3">
            <a:extLst>
              <a:ext uri="{FF2B5EF4-FFF2-40B4-BE49-F238E27FC236}">
                <a16:creationId xmlns:a16="http://schemas.microsoft.com/office/drawing/2014/main" id="{B5A36238-C46C-68ED-5435-B6D8522604F5}"/>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389C6E4E-7F61-F73B-2625-6A7A9613D566}"/>
              </a:ext>
            </a:extLst>
          </p:cNvPr>
          <p:cNvSpPr>
            <a:spLocks noGrp="1"/>
          </p:cNvSpPr>
          <p:nvPr>
            <p:ph type="sldNum" sz="quarter" idx="12"/>
          </p:nvPr>
        </p:nvSpPr>
        <p:spPr/>
        <p:txBody>
          <a:bodyPr/>
          <a:lstStyle/>
          <a:p>
            <a:pPr>
              <a:defRPr/>
            </a:pPr>
            <a:fld id="{F072430C-5991-495C-BA50-CC7E47C7ADB1}" type="slidenum">
              <a:rPr lang="sv-SE" smtClean="0"/>
              <a:pPr>
                <a:defRPr/>
              </a:pPr>
              <a:t>52</a:t>
            </a:fld>
            <a:endParaRPr lang="sv-SE"/>
          </a:p>
        </p:txBody>
      </p:sp>
      <p:pic>
        <p:nvPicPr>
          <p:cNvPr id="7" name="Picture 6">
            <a:extLst>
              <a:ext uri="{FF2B5EF4-FFF2-40B4-BE49-F238E27FC236}">
                <a16:creationId xmlns:a16="http://schemas.microsoft.com/office/drawing/2014/main" id="{9EEEF6FE-A39A-D670-5ED7-A10D53549DEB}"/>
              </a:ext>
            </a:extLst>
          </p:cNvPr>
          <p:cNvPicPr>
            <a:picLocks noChangeAspect="1"/>
          </p:cNvPicPr>
          <p:nvPr/>
        </p:nvPicPr>
        <p:blipFill>
          <a:blip r:embed="rId2"/>
          <a:stretch>
            <a:fillRect/>
          </a:stretch>
        </p:blipFill>
        <p:spPr>
          <a:xfrm>
            <a:off x="7104112" y="1196752"/>
            <a:ext cx="3462501" cy="4827428"/>
          </a:xfrm>
          <a:prstGeom prst="rect">
            <a:avLst/>
          </a:prstGeom>
        </p:spPr>
      </p:pic>
      <p:sp>
        <p:nvSpPr>
          <p:cNvPr id="8" name="TextBox 7">
            <a:extLst>
              <a:ext uri="{FF2B5EF4-FFF2-40B4-BE49-F238E27FC236}">
                <a16:creationId xmlns:a16="http://schemas.microsoft.com/office/drawing/2014/main" id="{A40EBDA6-7154-660F-CC9C-A79DE38BEB47}"/>
              </a:ext>
            </a:extLst>
          </p:cNvPr>
          <p:cNvSpPr txBox="1"/>
          <p:nvPr/>
        </p:nvSpPr>
        <p:spPr>
          <a:xfrm>
            <a:off x="380543" y="1489035"/>
            <a:ext cx="3816424"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Post service stores post in database and cache.</a:t>
            </a:r>
          </a:p>
        </p:txBody>
      </p:sp>
      <p:sp>
        <p:nvSpPr>
          <p:cNvPr id="9" name="TextBox 8">
            <a:extLst>
              <a:ext uri="{FF2B5EF4-FFF2-40B4-BE49-F238E27FC236}">
                <a16:creationId xmlns:a16="http://schemas.microsoft.com/office/drawing/2014/main" id="{3EE452B8-9EF4-CA86-313E-14858D5C40FB}"/>
              </a:ext>
            </a:extLst>
          </p:cNvPr>
          <p:cNvSpPr txBox="1"/>
          <p:nvPr/>
        </p:nvSpPr>
        <p:spPr>
          <a:xfrm>
            <a:off x="380543" y="2635080"/>
            <a:ext cx="3816424" cy="15199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Fanout service pushes new content to friend’s news feed. News feed is stored in the cache.</a:t>
            </a:r>
          </a:p>
        </p:txBody>
      </p:sp>
      <p:sp>
        <p:nvSpPr>
          <p:cNvPr id="10" name="TextBox 9">
            <a:extLst>
              <a:ext uri="{FF2B5EF4-FFF2-40B4-BE49-F238E27FC236}">
                <a16:creationId xmlns:a16="http://schemas.microsoft.com/office/drawing/2014/main" id="{47AF75C9-C9C7-6669-27D4-65472E7C5FCE}"/>
              </a:ext>
            </a:extLst>
          </p:cNvPr>
          <p:cNvSpPr txBox="1"/>
          <p:nvPr/>
        </p:nvSpPr>
        <p:spPr>
          <a:xfrm>
            <a:off x="356796" y="4440591"/>
            <a:ext cx="3816424" cy="11505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Notification service informs friend that the new content is available. </a:t>
            </a:r>
          </a:p>
        </p:txBody>
      </p:sp>
    </p:spTree>
    <p:extLst>
      <p:ext uri="{BB962C8B-B14F-4D97-AF65-F5344CB8AC3E}">
        <p14:creationId xmlns:p14="http://schemas.microsoft.com/office/powerpoint/2010/main" val="246680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A4F6B3-621B-44B9-4758-894078E05A2D}"/>
              </a:ext>
            </a:extLst>
          </p:cNvPr>
          <p:cNvSpPr>
            <a:spLocks noGrp="1"/>
          </p:cNvSpPr>
          <p:nvPr>
            <p:ph type="dt" sz="half" idx="10"/>
          </p:nvPr>
        </p:nvSpPr>
        <p:spPr/>
        <p:txBody>
          <a:bodyPr wrap="square" anchor="t">
            <a:normAutofit/>
          </a:bodyPr>
          <a:lstStyle/>
          <a:p>
            <a:pPr>
              <a:spcAft>
                <a:spcPts val="600"/>
              </a:spcAft>
              <a:defRPr/>
            </a:pPr>
            <a:fld id="{77B1EE44-9E1F-4896-8A05-BC10F5BC234D}" type="datetime1">
              <a:rPr lang="da-DK" smtClean="0"/>
              <a:pPr>
                <a:spcAft>
                  <a:spcPts val="600"/>
                </a:spcAft>
                <a:defRPr/>
              </a:pPr>
              <a:t>02-11-2022</a:t>
            </a:fld>
            <a:endParaRPr lang="sv-SE"/>
          </a:p>
        </p:txBody>
      </p:sp>
      <p:sp>
        <p:nvSpPr>
          <p:cNvPr id="5" name="Slide Number Placeholder 4">
            <a:extLst>
              <a:ext uri="{FF2B5EF4-FFF2-40B4-BE49-F238E27FC236}">
                <a16:creationId xmlns:a16="http://schemas.microsoft.com/office/drawing/2014/main" id="{0E2C7416-83E2-2936-2632-9B8E5CDC3027}"/>
              </a:ext>
            </a:extLst>
          </p:cNvPr>
          <p:cNvSpPr>
            <a:spLocks noGrp="1"/>
          </p:cNvSpPr>
          <p:nvPr>
            <p:ph type="sldNum" sz="quarter" idx="12"/>
          </p:nvPr>
        </p:nvSpPr>
        <p:spPr/>
        <p:txBody>
          <a:bodyPr wrap="square" anchor="t">
            <a:normAutofit/>
          </a:bodyPr>
          <a:lstStyle/>
          <a:p>
            <a:pPr>
              <a:spcAft>
                <a:spcPts val="600"/>
              </a:spcAft>
              <a:defRPr/>
            </a:pPr>
            <a:fld id="{F072430C-5991-495C-BA50-CC7E47C7ADB1}" type="slidenum">
              <a:rPr lang="sv-SE" smtClean="0"/>
              <a:pPr>
                <a:spcAft>
                  <a:spcPts val="600"/>
                </a:spcAft>
                <a:defRPr/>
              </a:pPr>
              <a:t>53</a:t>
            </a:fld>
            <a:endParaRPr lang="sv-SE"/>
          </a:p>
        </p:txBody>
      </p:sp>
      <p:sp>
        <p:nvSpPr>
          <p:cNvPr id="6" name="Title 5">
            <a:extLst>
              <a:ext uri="{FF2B5EF4-FFF2-40B4-BE49-F238E27FC236}">
                <a16:creationId xmlns:a16="http://schemas.microsoft.com/office/drawing/2014/main" id="{9B20E75E-D0ED-0272-14F6-D6BCAE5C8769}"/>
              </a:ext>
            </a:extLst>
          </p:cNvPr>
          <p:cNvSpPr>
            <a:spLocks noGrp="1"/>
          </p:cNvSpPr>
          <p:nvPr>
            <p:ph type="title" idx="4294967295"/>
          </p:nvPr>
        </p:nvSpPr>
        <p:spPr>
          <a:xfrm>
            <a:off x="2855640" y="3671099"/>
            <a:ext cx="7920880" cy="1362075"/>
          </a:xfrm>
        </p:spPr>
        <p:txBody>
          <a:bodyPr wrap="square" anchor="ctr">
            <a:normAutofit/>
          </a:bodyPr>
          <a:lstStyle/>
          <a:p>
            <a:pPr>
              <a:lnSpc>
                <a:spcPct val="150000"/>
              </a:lnSpc>
            </a:pPr>
            <a:r>
              <a:rPr lang="en-US" dirty="0"/>
              <a:t>… Always remember, your architecture depends on your requirements. </a:t>
            </a:r>
          </a:p>
        </p:txBody>
      </p:sp>
      <p:sp>
        <p:nvSpPr>
          <p:cNvPr id="7" name="Title 5">
            <a:extLst>
              <a:ext uri="{FF2B5EF4-FFF2-40B4-BE49-F238E27FC236}">
                <a16:creationId xmlns:a16="http://schemas.microsoft.com/office/drawing/2014/main" id="{61BA53A3-912B-4937-1173-2D3F9EA78DC1}"/>
              </a:ext>
            </a:extLst>
          </p:cNvPr>
          <p:cNvSpPr txBox="1">
            <a:spLocks/>
          </p:cNvSpPr>
          <p:nvPr/>
        </p:nvSpPr>
        <p:spPr bwMode="auto">
          <a:xfrm>
            <a:off x="565152" y="2078049"/>
            <a:ext cx="10363200" cy="1362075"/>
          </a:xfrm>
          <a:prstGeom prst="rect">
            <a:avLst/>
          </a:prstGeom>
          <a:noFill/>
          <a:ln w="9525">
            <a:noFill/>
            <a:miter lim="800000"/>
            <a:headEnd/>
            <a:tailEnd/>
          </a:ln>
        </p:spPr>
        <p:txBody>
          <a:bodyPr vert="horz" wrap="square" lIns="0" tIns="0" rIns="0" bIns="0" numCol="1" anchor="ctr" anchorCtr="0" compatLnSpc="1">
            <a:prstTxWarp prst="textNoShape">
              <a:avLst/>
            </a:prstTxWarp>
            <a:normAutofit/>
          </a:bodyPr>
          <a:lstStyle>
            <a:lvl1pPr algn="l" rtl="0" eaLnBrk="0" fontAlgn="base" hangingPunct="0">
              <a:lnSpc>
                <a:spcPct val="80000"/>
              </a:lnSpc>
              <a:spcBef>
                <a:spcPct val="0"/>
              </a:spcBef>
              <a:spcAft>
                <a:spcPct val="0"/>
              </a:spcAft>
              <a:defRPr sz="2400">
                <a:solidFill>
                  <a:schemeClr val="bg1"/>
                </a:solidFill>
                <a:latin typeface="+mj-lt"/>
                <a:ea typeface="+mj-ea"/>
                <a:cs typeface="+mj-cs"/>
              </a:defRPr>
            </a:lvl1pPr>
            <a:lvl2pPr algn="l" rtl="0" eaLnBrk="0" fontAlgn="base" hangingPunct="0">
              <a:lnSpc>
                <a:spcPct val="80000"/>
              </a:lnSpc>
              <a:spcBef>
                <a:spcPct val="0"/>
              </a:spcBef>
              <a:spcAft>
                <a:spcPct val="0"/>
              </a:spcAft>
              <a:defRPr sz="2400">
                <a:solidFill>
                  <a:schemeClr val="bg1"/>
                </a:solidFill>
                <a:latin typeface="Verdana" pitchFamily="34" charset="0"/>
              </a:defRPr>
            </a:lvl2pPr>
            <a:lvl3pPr algn="l" rtl="0" eaLnBrk="0" fontAlgn="base" hangingPunct="0">
              <a:lnSpc>
                <a:spcPct val="80000"/>
              </a:lnSpc>
              <a:spcBef>
                <a:spcPct val="0"/>
              </a:spcBef>
              <a:spcAft>
                <a:spcPct val="0"/>
              </a:spcAft>
              <a:defRPr sz="2400">
                <a:solidFill>
                  <a:schemeClr val="bg1"/>
                </a:solidFill>
                <a:latin typeface="Verdana" pitchFamily="34" charset="0"/>
              </a:defRPr>
            </a:lvl3pPr>
            <a:lvl4pPr algn="l" rtl="0" eaLnBrk="0" fontAlgn="base" hangingPunct="0">
              <a:lnSpc>
                <a:spcPct val="80000"/>
              </a:lnSpc>
              <a:spcBef>
                <a:spcPct val="0"/>
              </a:spcBef>
              <a:spcAft>
                <a:spcPct val="0"/>
              </a:spcAft>
              <a:defRPr sz="2400">
                <a:solidFill>
                  <a:schemeClr val="bg1"/>
                </a:solidFill>
                <a:latin typeface="Verdana" pitchFamily="34" charset="0"/>
              </a:defRPr>
            </a:lvl4pPr>
            <a:lvl5pPr algn="l" rtl="0" eaLnBrk="0" fontAlgn="base" hangingPunct="0">
              <a:lnSpc>
                <a:spcPct val="80000"/>
              </a:lnSpc>
              <a:spcBef>
                <a:spcPct val="0"/>
              </a:spcBef>
              <a:spcAft>
                <a:spcPct val="0"/>
              </a:spcAft>
              <a:defRPr sz="2400">
                <a:solidFill>
                  <a:schemeClr val="bg1"/>
                </a:solidFill>
                <a:latin typeface="Verdana" pitchFamily="34" charset="0"/>
              </a:defRPr>
            </a:lvl5pPr>
            <a:lvl6pPr marL="457200" algn="l" rtl="0" fontAlgn="base">
              <a:lnSpc>
                <a:spcPct val="80000"/>
              </a:lnSpc>
              <a:spcBef>
                <a:spcPct val="0"/>
              </a:spcBef>
              <a:spcAft>
                <a:spcPct val="0"/>
              </a:spcAft>
              <a:defRPr sz="2400">
                <a:solidFill>
                  <a:schemeClr val="bg1"/>
                </a:solidFill>
                <a:latin typeface="Verdana" pitchFamily="34" charset="0"/>
              </a:defRPr>
            </a:lvl6pPr>
            <a:lvl7pPr marL="914400" algn="l" rtl="0" fontAlgn="base">
              <a:lnSpc>
                <a:spcPct val="80000"/>
              </a:lnSpc>
              <a:spcBef>
                <a:spcPct val="0"/>
              </a:spcBef>
              <a:spcAft>
                <a:spcPct val="0"/>
              </a:spcAft>
              <a:defRPr sz="2400">
                <a:solidFill>
                  <a:schemeClr val="bg1"/>
                </a:solidFill>
                <a:latin typeface="Verdana" pitchFamily="34" charset="0"/>
              </a:defRPr>
            </a:lvl7pPr>
            <a:lvl8pPr marL="1371600" algn="l" rtl="0" fontAlgn="base">
              <a:lnSpc>
                <a:spcPct val="80000"/>
              </a:lnSpc>
              <a:spcBef>
                <a:spcPct val="0"/>
              </a:spcBef>
              <a:spcAft>
                <a:spcPct val="0"/>
              </a:spcAft>
              <a:defRPr sz="2400">
                <a:solidFill>
                  <a:schemeClr val="bg1"/>
                </a:solidFill>
                <a:latin typeface="Verdana" pitchFamily="34" charset="0"/>
              </a:defRPr>
            </a:lvl8pPr>
            <a:lvl9pPr marL="1828800" algn="l" rtl="0" fontAlgn="base">
              <a:lnSpc>
                <a:spcPct val="80000"/>
              </a:lnSpc>
              <a:spcBef>
                <a:spcPct val="0"/>
              </a:spcBef>
              <a:spcAft>
                <a:spcPct val="0"/>
              </a:spcAft>
              <a:defRPr sz="2400">
                <a:solidFill>
                  <a:schemeClr val="bg1"/>
                </a:solidFill>
                <a:latin typeface="Verdana" pitchFamily="34" charset="0"/>
              </a:defRPr>
            </a:lvl9pPr>
          </a:lstStyle>
          <a:p>
            <a:pPr>
              <a:lnSpc>
                <a:spcPct val="150000"/>
              </a:lnSpc>
            </a:pPr>
            <a:r>
              <a:rPr lang="en-US" kern="0"/>
              <a:t>… And there is endless possibilities. </a:t>
            </a:r>
            <a:endParaRPr lang="en-US" kern="0" dirty="0"/>
          </a:p>
        </p:txBody>
      </p:sp>
      <p:sp>
        <p:nvSpPr>
          <p:cNvPr id="8" name="Title 5">
            <a:extLst>
              <a:ext uri="{FF2B5EF4-FFF2-40B4-BE49-F238E27FC236}">
                <a16:creationId xmlns:a16="http://schemas.microsoft.com/office/drawing/2014/main" id="{C402B404-DAEA-9A8F-485B-B3B5160A8B71}"/>
              </a:ext>
            </a:extLst>
          </p:cNvPr>
          <p:cNvSpPr txBox="1">
            <a:spLocks/>
          </p:cNvSpPr>
          <p:nvPr/>
        </p:nvSpPr>
        <p:spPr bwMode="auto">
          <a:xfrm>
            <a:off x="2991903" y="5112481"/>
            <a:ext cx="7920880" cy="1362075"/>
          </a:xfrm>
          <a:prstGeom prst="rect">
            <a:avLst/>
          </a:prstGeom>
          <a:noFill/>
          <a:ln w="9525">
            <a:noFill/>
            <a:miter lim="800000"/>
            <a:headEnd/>
            <a:tailEnd/>
          </a:ln>
        </p:spPr>
        <p:txBody>
          <a:bodyPr vert="horz" wrap="square" lIns="0" tIns="0" rIns="0" bIns="0" numCol="1" anchor="ctr" anchorCtr="0" compatLnSpc="1">
            <a:prstTxWarp prst="textNoShape">
              <a:avLst/>
            </a:prstTxWarp>
            <a:normAutofit/>
          </a:bodyPr>
          <a:lstStyle>
            <a:lvl1pPr algn="l" rtl="0" eaLnBrk="0" fontAlgn="base" hangingPunct="0">
              <a:lnSpc>
                <a:spcPct val="80000"/>
              </a:lnSpc>
              <a:spcBef>
                <a:spcPct val="0"/>
              </a:spcBef>
              <a:spcAft>
                <a:spcPct val="0"/>
              </a:spcAft>
              <a:defRPr sz="2400">
                <a:solidFill>
                  <a:schemeClr val="bg1"/>
                </a:solidFill>
                <a:latin typeface="+mj-lt"/>
                <a:ea typeface="+mj-ea"/>
                <a:cs typeface="+mj-cs"/>
              </a:defRPr>
            </a:lvl1pPr>
            <a:lvl2pPr algn="l" rtl="0" eaLnBrk="0" fontAlgn="base" hangingPunct="0">
              <a:lnSpc>
                <a:spcPct val="80000"/>
              </a:lnSpc>
              <a:spcBef>
                <a:spcPct val="0"/>
              </a:spcBef>
              <a:spcAft>
                <a:spcPct val="0"/>
              </a:spcAft>
              <a:defRPr sz="2400">
                <a:solidFill>
                  <a:schemeClr val="bg1"/>
                </a:solidFill>
                <a:latin typeface="Verdana" pitchFamily="34" charset="0"/>
              </a:defRPr>
            </a:lvl2pPr>
            <a:lvl3pPr algn="l" rtl="0" eaLnBrk="0" fontAlgn="base" hangingPunct="0">
              <a:lnSpc>
                <a:spcPct val="80000"/>
              </a:lnSpc>
              <a:spcBef>
                <a:spcPct val="0"/>
              </a:spcBef>
              <a:spcAft>
                <a:spcPct val="0"/>
              </a:spcAft>
              <a:defRPr sz="2400">
                <a:solidFill>
                  <a:schemeClr val="bg1"/>
                </a:solidFill>
                <a:latin typeface="Verdana" pitchFamily="34" charset="0"/>
              </a:defRPr>
            </a:lvl3pPr>
            <a:lvl4pPr algn="l" rtl="0" eaLnBrk="0" fontAlgn="base" hangingPunct="0">
              <a:lnSpc>
                <a:spcPct val="80000"/>
              </a:lnSpc>
              <a:spcBef>
                <a:spcPct val="0"/>
              </a:spcBef>
              <a:spcAft>
                <a:spcPct val="0"/>
              </a:spcAft>
              <a:defRPr sz="2400">
                <a:solidFill>
                  <a:schemeClr val="bg1"/>
                </a:solidFill>
                <a:latin typeface="Verdana" pitchFamily="34" charset="0"/>
              </a:defRPr>
            </a:lvl4pPr>
            <a:lvl5pPr algn="l" rtl="0" eaLnBrk="0" fontAlgn="base" hangingPunct="0">
              <a:lnSpc>
                <a:spcPct val="80000"/>
              </a:lnSpc>
              <a:spcBef>
                <a:spcPct val="0"/>
              </a:spcBef>
              <a:spcAft>
                <a:spcPct val="0"/>
              </a:spcAft>
              <a:defRPr sz="2400">
                <a:solidFill>
                  <a:schemeClr val="bg1"/>
                </a:solidFill>
                <a:latin typeface="Verdana" pitchFamily="34" charset="0"/>
              </a:defRPr>
            </a:lvl5pPr>
            <a:lvl6pPr marL="457200" algn="l" rtl="0" fontAlgn="base">
              <a:lnSpc>
                <a:spcPct val="80000"/>
              </a:lnSpc>
              <a:spcBef>
                <a:spcPct val="0"/>
              </a:spcBef>
              <a:spcAft>
                <a:spcPct val="0"/>
              </a:spcAft>
              <a:defRPr sz="2400">
                <a:solidFill>
                  <a:schemeClr val="bg1"/>
                </a:solidFill>
                <a:latin typeface="Verdana" pitchFamily="34" charset="0"/>
              </a:defRPr>
            </a:lvl6pPr>
            <a:lvl7pPr marL="914400" algn="l" rtl="0" fontAlgn="base">
              <a:lnSpc>
                <a:spcPct val="80000"/>
              </a:lnSpc>
              <a:spcBef>
                <a:spcPct val="0"/>
              </a:spcBef>
              <a:spcAft>
                <a:spcPct val="0"/>
              </a:spcAft>
              <a:defRPr sz="2400">
                <a:solidFill>
                  <a:schemeClr val="bg1"/>
                </a:solidFill>
                <a:latin typeface="Verdana" pitchFamily="34" charset="0"/>
              </a:defRPr>
            </a:lvl7pPr>
            <a:lvl8pPr marL="1371600" algn="l" rtl="0" fontAlgn="base">
              <a:lnSpc>
                <a:spcPct val="80000"/>
              </a:lnSpc>
              <a:spcBef>
                <a:spcPct val="0"/>
              </a:spcBef>
              <a:spcAft>
                <a:spcPct val="0"/>
              </a:spcAft>
              <a:defRPr sz="2400">
                <a:solidFill>
                  <a:schemeClr val="bg1"/>
                </a:solidFill>
                <a:latin typeface="Verdana" pitchFamily="34" charset="0"/>
              </a:defRPr>
            </a:lvl8pPr>
            <a:lvl9pPr marL="1828800" algn="l" rtl="0" fontAlgn="base">
              <a:lnSpc>
                <a:spcPct val="80000"/>
              </a:lnSpc>
              <a:spcBef>
                <a:spcPct val="0"/>
              </a:spcBef>
              <a:spcAft>
                <a:spcPct val="0"/>
              </a:spcAft>
              <a:defRPr sz="2400">
                <a:solidFill>
                  <a:schemeClr val="bg1"/>
                </a:solidFill>
                <a:latin typeface="Verdana" pitchFamily="34" charset="0"/>
              </a:defRPr>
            </a:lvl9pPr>
          </a:lstStyle>
          <a:p>
            <a:pPr>
              <a:lnSpc>
                <a:spcPct val="150000"/>
              </a:lnSpc>
            </a:pPr>
            <a:r>
              <a:rPr lang="en-US" kern="0" dirty="0"/>
              <a:t>All models are wrong, but some are useful. - </a:t>
            </a:r>
            <a:r>
              <a:rPr lang="en-US" sz="900" kern="0" dirty="0"/>
              <a:t>George Box</a:t>
            </a:r>
          </a:p>
        </p:txBody>
      </p:sp>
    </p:spTree>
    <p:extLst>
      <p:ext uri="{BB962C8B-B14F-4D97-AF65-F5344CB8AC3E}">
        <p14:creationId xmlns:p14="http://schemas.microsoft.com/office/powerpoint/2010/main" val="13468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54</a:t>
            </a:fld>
            <a:endParaRPr lang="da-DK"/>
          </a:p>
        </p:txBody>
      </p:sp>
      <p:sp>
        <p:nvSpPr>
          <p:cNvPr id="64515" name="Rectangle 2"/>
          <p:cNvSpPr>
            <a:spLocks noGrp="1" noChangeArrowheads="1"/>
          </p:cNvSpPr>
          <p:nvPr>
            <p:ph type="title"/>
          </p:nvPr>
        </p:nvSpPr>
        <p:spPr>
          <a:xfrm>
            <a:off x="524734" y="279818"/>
            <a:ext cx="9612095" cy="406400"/>
          </a:xfrm>
        </p:spPr>
        <p:txBody>
          <a:bodyPr/>
          <a:lstStyle/>
          <a:p>
            <a:pPr lvl="1">
              <a:lnSpc>
                <a:spcPct val="113000"/>
              </a:lnSpc>
              <a:tabLst>
                <a:tab pos="6283325" algn="l"/>
                <a:tab pos="7346950" algn="r"/>
                <a:tab pos="7532688" algn="l"/>
                <a:tab pos="8420100" algn="r"/>
              </a:tabLst>
            </a:pPr>
            <a:r>
              <a:rPr lang="en-US" dirty="0"/>
              <a:t>Take Away</a:t>
            </a:r>
          </a:p>
        </p:txBody>
      </p:sp>
      <p:sp>
        <p:nvSpPr>
          <p:cNvPr id="155" name="TextBox 154">
            <a:extLst>
              <a:ext uri="{FF2B5EF4-FFF2-40B4-BE49-F238E27FC236}">
                <a16:creationId xmlns:a16="http://schemas.microsoft.com/office/drawing/2014/main" id="{3165ED8B-3A03-7EDD-36FB-8C323A25A608}"/>
              </a:ext>
            </a:extLst>
          </p:cNvPr>
          <p:cNvSpPr txBox="1"/>
          <p:nvPr/>
        </p:nvSpPr>
        <p:spPr>
          <a:xfrm>
            <a:off x="407368" y="1124744"/>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Designing any system depends on the requirements.</a:t>
            </a:r>
          </a:p>
        </p:txBody>
      </p:sp>
      <p:sp>
        <p:nvSpPr>
          <p:cNvPr id="156" name="TextBox 155">
            <a:extLst>
              <a:ext uri="{FF2B5EF4-FFF2-40B4-BE49-F238E27FC236}">
                <a16:creationId xmlns:a16="http://schemas.microsoft.com/office/drawing/2014/main" id="{EC8D08B4-3948-F5E2-7176-CC2098FF4958}"/>
              </a:ext>
            </a:extLst>
          </p:cNvPr>
          <p:cNvSpPr txBox="1"/>
          <p:nvPr/>
        </p:nvSpPr>
        <p:spPr>
          <a:xfrm>
            <a:off x="432220" y="1700808"/>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There is not perfect architecture for any enterprise. It depends on use cases. </a:t>
            </a:r>
          </a:p>
        </p:txBody>
      </p:sp>
      <p:sp>
        <p:nvSpPr>
          <p:cNvPr id="157" name="TextBox 156">
            <a:extLst>
              <a:ext uri="{FF2B5EF4-FFF2-40B4-BE49-F238E27FC236}">
                <a16:creationId xmlns:a16="http://schemas.microsoft.com/office/drawing/2014/main" id="{35FA8F09-CD38-9C75-55D3-C1AFD8042CB4}"/>
              </a:ext>
            </a:extLst>
          </p:cNvPr>
          <p:cNvSpPr txBox="1"/>
          <p:nvPr/>
        </p:nvSpPr>
        <p:spPr>
          <a:xfrm>
            <a:off x="435147" y="2276872"/>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nb-NO" sz="1600" dirty="0"/>
              <a:t>N</a:t>
            </a:r>
            <a:r>
              <a:rPr lang="en-US" sz="1600" dirty="0"/>
              <a:t>on-functional requirements often decides technical requirements. </a:t>
            </a:r>
          </a:p>
        </p:txBody>
      </p:sp>
      <p:sp>
        <p:nvSpPr>
          <p:cNvPr id="158" name="TextBox 157">
            <a:extLst>
              <a:ext uri="{FF2B5EF4-FFF2-40B4-BE49-F238E27FC236}">
                <a16:creationId xmlns:a16="http://schemas.microsoft.com/office/drawing/2014/main" id="{DEF22BBE-3F85-6450-4604-A4344A5B82FF}"/>
              </a:ext>
            </a:extLst>
          </p:cNvPr>
          <p:cNvSpPr txBox="1"/>
          <p:nvPr/>
        </p:nvSpPr>
        <p:spPr>
          <a:xfrm>
            <a:off x="432220" y="4609566"/>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Security is an essentials software Quality attributes which is out of scope of this lecture.  </a:t>
            </a:r>
          </a:p>
        </p:txBody>
      </p:sp>
      <p:sp>
        <p:nvSpPr>
          <p:cNvPr id="159" name="TextBox 158">
            <a:extLst>
              <a:ext uri="{FF2B5EF4-FFF2-40B4-BE49-F238E27FC236}">
                <a16:creationId xmlns:a16="http://schemas.microsoft.com/office/drawing/2014/main" id="{0460DABF-C51D-F0C5-0652-CD80A1A4AB16}"/>
              </a:ext>
            </a:extLst>
          </p:cNvPr>
          <p:cNvSpPr txBox="1"/>
          <p:nvPr/>
        </p:nvSpPr>
        <p:spPr>
          <a:xfrm>
            <a:off x="407368" y="2826668"/>
            <a:ext cx="10292228"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Requirements, user flows and processes are often explored using tools like BPMN, UML, Process Mining etc.  </a:t>
            </a:r>
          </a:p>
        </p:txBody>
      </p:sp>
      <p:sp>
        <p:nvSpPr>
          <p:cNvPr id="160" name="TextBox 159">
            <a:extLst>
              <a:ext uri="{FF2B5EF4-FFF2-40B4-BE49-F238E27FC236}">
                <a16:creationId xmlns:a16="http://schemas.microsoft.com/office/drawing/2014/main" id="{B4A083F0-767B-0338-5BB7-171608BFABD4}"/>
              </a:ext>
            </a:extLst>
          </p:cNvPr>
          <p:cNvSpPr txBox="1"/>
          <p:nvPr/>
        </p:nvSpPr>
        <p:spPr>
          <a:xfrm>
            <a:off x="423683" y="3718245"/>
            <a:ext cx="10292228" cy="781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Scalability, Performance, Security, Reliability and availability is essential quality attributes for enterprise applications. </a:t>
            </a:r>
          </a:p>
        </p:txBody>
      </p:sp>
      <p:sp>
        <p:nvSpPr>
          <p:cNvPr id="11" name="TextBox 10">
            <a:extLst>
              <a:ext uri="{FF2B5EF4-FFF2-40B4-BE49-F238E27FC236}">
                <a16:creationId xmlns:a16="http://schemas.microsoft.com/office/drawing/2014/main" id="{145676D5-7CB3-3649-4963-A4E15F73A53A}"/>
              </a:ext>
            </a:extLst>
          </p:cNvPr>
          <p:cNvSpPr txBox="1"/>
          <p:nvPr/>
        </p:nvSpPr>
        <p:spPr>
          <a:xfrm>
            <a:off x="432220" y="5322880"/>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Lecture is inspired by book: </a:t>
            </a:r>
            <a:r>
              <a:rPr lang="en-US" sz="1600" dirty="0">
                <a:solidFill>
                  <a:srgbClr val="FF0000"/>
                </a:solidFill>
              </a:rPr>
              <a:t>System Design Interview</a:t>
            </a:r>
            <a:r>
              <a:rPr lang="en-US" sz="1600" dirty="0"/>
              <a:t> by </a:t>
            </a:r>
            <a:r>
              <a:rPr lang="en-US" sz="1600" i="1" dirty="0"/>
              <a:t>Alex Xu.</a:t>
            </a:r>
          </a:p>
        </p:txBody>
      </p:sp>
    </p:spTree>
    <p:extLst>
      <p:ext uri="{BB962C8B-B14F-4D97-AF65-F5344CB8AC3E}">
        <p14:creationId xmlns:p14="http://schemas.microsoft.com/office/powerpoint/2010/main" val="1670605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EA4D5-4E6C-8493-4107-153FC9CE2F4B}"/>
              </a:ext>
            </a:extLst>
          </p:cNvPr>
          <p:cNvSpPr>
            <a:spLocks noGrp="1"/>
          </p:cNvSpPr>
          <p:nvPr>
            <p:ph type="ctrTitle"/>
          </p:nvPr>
        </p:nvSpPr>
        <p:spPr/>
        <p:txBody>
          <a:bodyPr/>
          <a:lstStyle/>
          <a:p>
            <a:pPr algn="ctr"/>
            <a:r>
              <a:rPr lang="en-US" sz="4000" dirty="0"/>
              <a:t>Further Questions</a:t>
            </a:r>
          </a:p>
        </p:txBody>
      </p:sp>
      <p:sp>
        <p:nvSpPr>
          <p:cNvPr id="7" name="Subtitle 6">
            <a:extLst>
              <a:ext uri="{FF2B5EF4-FFF2-40B4-BE49-F238E27FC236}">
                <a16:creationId xmlns:a16="http://schemas.microsoft.com/office/drawing/2014/main" id="{9F6FCD5C-4BB4-0697-62EA-62BC6EB7B945}"/>
              </a:ext>
            </a:extLst>
          </p:cNvPr>
          <p:cNvSpPr>
            <a:spLocks noGrp="1"/>
          </p:cNvSpPr>
          <p:nvPr>
            <p:ph type="subTitle" idx="1"/>
          </p:nvPr>
        </p:nvSpPr>
        <p:spPr>
          <a:xfrm>
            <a:off x="1976967" y="3429000"/>
            <a:ext cx="8534400" cy="694928"/>
          </a:xfrm>
        </p:spPr>
        <p:txBody>
          <a:bodyPr/>
          <a:lstStyle/>
          <a:p>
            <a:r>
              <a:rPr lang="nb-NO" dirty="0"/>
              <a:t>www.skmukhiya.com.np</a:t>
            </a:r>
          </a:p>
          <a:p>
            <a:r>
              <a:rPr lang="en-US" dirty="0"/>
              <a:t>(itsmeskm99@gmail.com)</a:t>
            </a:r>
          </a:p>
        </p:txBody>
      </p:sp>
      <p:sp>
        <p:nvSpPr>
          <p:cNvPr id="4" name="Date Placeholder 3">
            <a:extLst>
              <a:ext uri="{FF2B5EF4-FFF2-40B4-BE49-F238E27FC236}">
                <a16:creationId xmlns:a16="http://schemas.microsoft.com/office/drawing/2014/main" id="{08035816-06A4-2910-DE3E-3E25B1F2881A}"/>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3B147BD6-11CA-354E-EC05-1F78057A17A8}"/>
              </a:ext>
            </a:extLst>
          </p:cNvPr>
          <p:cNvSpPr>
            <a:spLocks noGrp="1"/>
          </p:cNvSpPr>
          <p:nvPr>
            <p:ph type="sldNum" sz="quarter" idx="12"/>
          </p:nvPr>
        </p:nvSpPr>
        <p:spPr/>
        <p:txBody>
          <a:bodyPr/>
          <a:lstStyle/>
          <a:p>
            <a:pPr>
              <a:defRPr/>
            </a:pPr>
            <a:fld id="{F072430C-5991-495C-BA50-CC7E47C7ADB1}" type="slidenum">
              <a:rPr lang="sv-SE" smtClean="0"/>
              <a:pPr>
                <a:defRPr/>
              </a:pPr>
              <a:t>55</a:t>
            </a:fld>
            <a:endParaRPr lang="sv-SE"/>
          </a:p>
        </p:txBody>
      </p:sp>
      <p:sp>
        <p:nvSpPr>
          <p:cNvPr id="8" name="TextBox 7">
            <a:extLst>
              <a:ext uri="{FF2B5EF4-FFF2-40B4-BE49-F238E27FC236}">
                <a16:creationId xmlns:a16="http://schemas.microsoft.com/office/drawing/2014/main" id="{B5BA0E5D-0C16-F6CA-DC71-CDCE75A45A77}"/>
              </a:ext>
            </a:extLst>
          </p:cNvPr>
          <p:cNvSpPr txBox="1"/>
          <p:nvPr/>
        </p:nvSpPr>
        <p:spPr>
          <a:xfrm>
            <a:off x="1943835" y="5216548"/>
            <a:ext cx="10292228" cy="411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chemeClr val="bg1"/>
                </a:solidFill>
              </a:rPr>
              <a:t>We are continuously hiring Developers in Tryg Norge. Reach out to me for any IT roles.  </a:t>
            </a:r>
          </a:p>
        </p:txBody>
      </p:sp>
    </p:spTree>
    <p:extLst>
      <p:ext uri="{BB962C8B-B14F-4D97-AF65-F5344CB8AC3E}">
        <p14:creationId xmlns:p14="http://schemas.microsoft.com/office/powerpoint/2010/main" val="144183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6</a:t>
            </a:fld>
            <a:endParaRPr lang="da-DK"/>
          </a:p>
        </p:txBody>
      </p:sp>
      <p:sp>
        <p:nvSpPr>
          <p:cNvPr id="64515" name="Rectangle 2"/>
          <p:cNvSpPr>
            <a:spLocks noGrp="1" noChangeArrowheads="1"/>
          </p:cNvSpPr>
          <p:nvPr>
            <p:ph type="title"/>
          </p:nvPr>
        </p:nvSpPr>
        <p:spPr>
          <a:xfrm>
            <a:off x="335360" y="441325"/>
            <a:ext cx="8424465" cy="406400"/>
          </a:xfrm>
        </p:spPr>
        <p:txBody>
          <a:bodyPr/>
          <a:lstStyle/>
          <a:p>
            <a:r>
              <a:rPr lang="da-DK" dirty="0"/>
              <a:t>Overview – Client/ Server</a:t>
            </a:r>
            <a:endParaRPr lang="da-DK" dirty="0">
              <a:solidFill>
                <a:srgbClr val="DE0000"/>
              </a:solidFill>
            </a:endParaRPr>
          </a:p>
        </p:txBody>
      </p:sp>
      <p:pic>
        <p:nvPicPr>
          <p:cNvPr id="2050" name="Picture 2">
            <a:extLst>
              <a:ext uri="{FF2B5EF4-FFF2-40B4-BE49-F238E27FC236}">
                <a16:creationId xmlns:a16="http://schemas.microsoft.com/office/drawing/2014/main" id="{9EB03B5A-CE70-0C03-2B87-B395C4B0A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1095941"/>
            <a:ext cx="9793088" cy="466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7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2ED1B-C7D5-5F5B-CBF7-0693C0B4E208}"/>
              </a:ext>
            </a:extLst>
          </p:cNvPr>
          <p:cNvSpPr>
            <a:spLocks noGrp="1"/>
          </p:cNvSpPr>
          <p:nvPr>
            <p:ph type="dt" sz="half" idx="10"/>
          </p:nvPr>
        </p:nvSpPr>
        <p:spPr/>
        <p:txBody>
          <a:bodyPr/>
          <a:lstStyle/>
          <a:p>
            <a:pPr>
              <a:defRPr/>
            </a:pPr>
            <a:fld id="{4CA65DD6-8DD3-4154-B457-9E265E1FD196}" type="datetime1">
              <a:rPr lang="da-DK" smtClean="0"/>
              <a:t>02-11-2022</a:t>
            </a:fld>
            <a:endParaRPr lang="da-DK"/>
          </a:p>
        </p:txBody>
      </p:sp>
      <p:sp>
        <p:nvSpPr>
          <p:cNvPr id="3" name="Slide Number Placeholder 2">
            <a:extLst>
              <a:ext uri="{FF2B5EF4-FFF2-40B4-BE49-F238E27FC236}">
                <a16:creationId xmlns:a16="http://schemas.microsoft.com/office/drawing/2014/main" id="{F149EB5B-504C-2CD2-B6F9-9C118111CBDF}"/>
              </a:ext>
            </a:extLst>
          </p:cNvPr>
          <p:cNvSpPr>
            <a:spLocks noGrp="1"/>
          </p:cNvSpPr>
          <p:nvPr>
            <p:ph type="sldNum" sz="quarter" idx="12"/>
          </p:nvPr>
        </p:nvSpPr>
        <p:spPr/>
        <p:txBody>
          <a:bodyPr/>
          <a:lstStyle/>
          <a:p>
            <a:pPr>
              <a:defRPr/>
            </a:pPr>
            <a:fld id="{C83980D7-0D74-42E4-8FE2-CC40300294D5}" type="slidenum">
              <a:rPr lang="da-DK" smtClean="0"/>
              <a:pPr>
                <a:defRPr/>
              </a:pPr>
              <a:t>7</a:t>
            </a:fld>
            <a:endParaRPr lang="da-DK"/>
          </a:p>
        </p:txBody>
      </p:sp>
      <p:sp>
        <p:nvSpPr>
          <p:cNvPr id="8" name="TextBox 7">
            <a:extLst>
              <a:ext uri="{FF2B5EF4-FFF2-40B4-BE49-F238E27FC236}">
                <a16:creationId xmlns:a16="http://schemas.microsoft.com/office/drawing/2014/main" id="{CCEA55A1-6074-ABB2-324A-E7FE752D03B8}"/>
              </a:ext>
            </a:extLst>
          </p:cNvPr>
          <p:cNvSpPr txBox="1"/>
          <p:nvPr/>
        </p:nvSpPr>
        <p:spPr>
          <a:xfrm>
            <a:off x="3359696" y="810249"/>
            <a:ext cx="2612749" cy="307777"/>
          </a:xfrm>
          <a:prstGeom prst="rect">
            <a:avLst/>
          </a:prstGeom>
          <a:noFill/>
        </p:spPr>
        <p:txBody>
          <a:bodyPr wrap="square" rtlCol="0">
            <a:spAutoFit/>
          </a:bodyPr>
          <a:lstStyle/>
          <a:p>
            <a:r>
              <a:rPr lang="nb-NO" sz="1400" dirty="0"/>
              <a:t>1. </a:t>
            </a:r>
            <a:r>
              <a:rPr lang="nb-NO" sz="1400" dirty="0" err="1"/>
              <a:t>Where</a:t>
            </a:r>
            <a:r>
              <a:rPr lang="nb-NO" sz="1400" dirty="0"/>
              <a:t> is </a:t>
            </a:r>
            <a:r>
              <a:rPr lang="nb-NO" sz="1400" u="sng" dirty="0"/>
              <a:t>www.vg.no?</a:t>
            </a:r>
            <a:endParaRPr lang="en-US" sz="1400" u="sng" dirty="0"/>
          </a:p>
        </p:txBody>
      </p:sp>
      <p:cxnSp>
        <p:nvCxnSpPr>
          <p:cNvPr id="10" name="Straight Arrow Connector 9">
            <a:extLst>
              <a:ext uri="{FF2B5EF4-FFF2-40B4-BE49-F238E27FC236}">
                <a16:creationId xmlns:a16="http://schemas.microsoft.com/office/drawing/2014/main" id="{EBFA43A0-8959-832F-9DDC-A5E2CF8AF846}"/>
              </a:ext>
            </a:extLst>
          </p:cNvPr>
          <p:cNvCxnSpPr>
            <a:cxnSpLocks/>
          </p:cNvCxnSpPr>
          <p:nvPr/>
        </p:nvCxnSpPr>
        <p:spPr>
          <a:xfrm flipV="1">
            <a:off x="2711624" y="1118026"/>
            <a:ext cx="4680520" cy="6718"/>
          </a:xfrm>
          <a:prstGeom prst="straightConnector1">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5878629-82CE-1C01-59EC-2E08B8FF890C}"/>
              </a:ext>
            </a:extLst>
          </p:cNvPr>
          <p:cNvSpPr/>
          <p:nvPr/>
        </p:nvSpPr>
        <p:spPr>
          <a:xfrm>
            <a:off x="7792274" y="332657"/>
            <a:ext cx="3992357" cy="2640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chemeClr val="tx1"/>
                </a:solidFill>
              </a:rPr>
              <a:t>  Domain Name </a:t>
            </a:r>
          </a:p>
          <a:p>
            <a:pPr algn="r"/>
            <a:r>
              <a:rPr lang="nb-NO" sz="2000" dirty="0">
                <a:solidFill>
                  <a:schemeClr val="tx1"/>
                </a:solidFill>
              </a:rPr>
              <a:t>Server (DNS)</a:t>
            </a:r>
            <a:endParaRPr lang="en-US" sz="2000" dirty="0">
              <a:solidFill>
                <a:schemeClr val="tx1"/>
              </a:solidFill>
            </a:endParaRPr>
          </a:p>
          <a:p>
            <a:pPr algn="ctr"/>
            <a:endParaRPr lang="en-US" sz="2000" dirty="0">
              <a:solidFill>
                <a:schemeClr val="tx1"/>
              </a:solidFill>
            </a:endParaRPr>
          </a:p>
        </p:txBody>
      </p:sp>
      <p:grpSp>
        <p:nvGrpSpPr>
          <p:cNvPr id="22" name="Group 21">
            <a:extLst>
              <a:ext uri="{FF2B5EF4-FFF2-40B4-BE49-F238E27FC236}">
                <a16:creationId xmlns:a16="http://schemas.microsoft.com/office/drawing/2014/main" id="{CA9D9B73-CB31-4FA3-38E8-87B68CEB3910}"/>
              </a:ext>
            </a:extLst>
          </p:cNvPr>
          <p:cNvGrpSpPr/>
          <p:nvPr/>
        </p:nvGrpSpPr>
        <p:grpSpPr>
          <a:xfrm>
            <a:off x="2751715" y="1772816"/>
            <a:ext cx="4680520" cy="473550"/>
            <a:chOff x="2711624" y="2163362"/>
            <a:chExt cx="4680520" cy="473550"/>
          </a:xfrm>
        </p:grpSpPr>
        <p:cxnSp>
          <p:nvCxnSpPr>
            <p:cNvPr id="17" name="Straight Arrow Connector 16">
              <a:extLst>
                <a:ext uri="{FF2B5EF4-FFF2-40B4-BE49-F238E27FC236}">
                  <a16:creationId xmlns:a16="http://schemas.microsoft.com/office/drawing/2014/main" id="{9FB2401F-AE1C-4BA5-471B-E8533722C0B2}"/>
                </a:ext>
              </a:extLst>
            </p:cNvPr>
            <p:cNvCxnSpPr>
              <a:cxnSpLocks/>
            </p:cNvCxnSpPr>
            <p:nvPr/>
          </p:nvCxnSpPr>
          <p:spPr>
            <a:xfrm flipH="1">
              <a:off x="2711624" y="2636912"/>
              <a:ext cx="4680520" cy="0"/>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583860-486C-BA48-C32D-6B96776C9A64}"/>
                </a:ext>
              </a:extLst>
            </p:cNvPr>
            <p:cNvSpPr txBox="1"/>
            <p:nvPr/>
          </p:nvSpPr>
          <p:spPr>
            <a:xfrm>
              <a:off x="3056468" y="2163362"/>
              <a:ext cx="4047644" cy="307777"/>
            </a:xfrm>
            <a:prstGeom prst="rect">
              <a:avLst/>
            </a:prstGeom>
            <a:noFill/>
          </p:spPr>
          <p:txBody>
            <a:bodyPr wrap="square" rtlCol="0">
              <a:spAutoFit/>
            </a:bodyPr>
            <a:lstStyle/>
            <a:p>
              <a:r>
                <a:rPr lang="nb-NO" sz="1400" dirty="0"/>
                <a:t>2. It is at IP </a:t>
              </a:r>
              <a:r>
                <a:rPr lang="nb-NO" sz="1400" u="sng" dirty="0"/>
                <a:t>http://195.88.55.16</a:t>
              </a:r>
              <a:endParaRPr lang="en-US" sz="1400" u="sng" dirty="0"/>
            </a:p>
          </p:txBody>
        </p:sp>
      </p:grpSp>
      <p:pic>
        <p:nvPicPr>
          <p:cNvPr id="7" name="Picture 6">
            <a:extLst>
              <a:ext uri="{FF2B5EF4-FFF2-40B4-BE49-F238E27FC236}">
                <a16:creationId xmlns:a16="http://schemas.microsoft.com/office/drawing/2014/main" id="{4FDF7A11-4553-996A-04DC-54BF0BD67D2C}"/>
              </a:ext>
            </a:extLst>
          </p:cNvPr>
          <p:cNvPicPr>
            <a:picLocks noChangeAspect="1"/>
          </p:cNvPicPr>
          <p:nvPr/>
        </p:nvPicPr>
        <p:blipFill>
          <a:blip r:embed="rId2"/>
          <a:stretch>
            <a:fillRect/>
          </a:stretch>
        </p:blipFill>
        <p:spPr>
          <a:xfrm>
            <a:off x="247523" y="741217"/>
            <a:ext cx="2376264" cy="4464496"/>
          </a:xfrm>
          <a:prstGeom prst="rect">
            <a:avLst/>
          </a:prstGeom>
        </p:spPr>
      </p:pic>
      <p:pic>
        <p:nvPicPr>
          <p:cNvPr id="1026" name="Picture 2" descr="Server migration | Locker storage, Server, Motion">
            <a:extLst>
              <a:ext uri="{FF2B5EF4-FFF2-40B4-BE49-F238E27FC236}">
                <a16:creationId xmlns:a16="http://schemas.microsoft.com/office/drawing/2014/main" id="{338DF0D3-1746-2FCB-47CD-A79D22B6A0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05" t="6135" r="27320" b="5901"/>
          <a:stretch/>
        </p:blipFill>
        <p:spPr bwMode="auto">
          <a:xfrm>
            <a:off x="7616599" y="332656"/>
            <a:ext cx="2088232" cy="2650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vate Server GIFs - Get the best GIF on GIPHY">
            <a:extLst>
              <a:ext uri="{FF2B5EF4-FFF2-40B4-BE49-F238E27FC236}">
                <a16:creationId xmlns:a16="http://schemas.microsoft.com/office/drawing/2014/main" id="{20480D6E-6DC8-CF00-93B7-9BA8464C83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0" t="6707" r="1776" b="6589"/>
          <a:stretch/>
        </p:blipFill>
        <p:spPr bwMode="auto">
          <a:xfrm flipH="1">
            <a:off x="7924997" y="3874680"/>
            <a:ext cx="3559668" cy="252528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EAC0640-5731-83FA-C499-236EEBCE957B}"/>
              </a:ext>
            </a:extLst>
          </p:cNvPr>
          <p:cNvCxnSpPr>
            <a:cxnSpLocks/>
          </p:cNvCxnSpPr>
          <p:nvPr/>
        </p:nvCxnSpPr>
        <p:spPr>
          <a:xfrm>
            <a:off x="2786818" y="3239006"/>
            <a:ext cx="5468393" cy="1594937"/>
          </a:xfrm>
          <a:prstGeom prst="straightConnector1">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B1A7546-7328-715C-797B-E84A590606A1}"/>
              </a:ext>
            </a:extLst>
          </p:cNvPr>
          <p:cNvSpPr txBox="1"/>
          <p:nvPr/>
        </p:nvSpPr>
        <p:spPr>
          <a:xfrm rot="960829">
            <a:off x="4508598" y="3720791"/>
            <a:ext cx="3126204" cy="307777"/>
          </a:xfrm>
          <a:prstGeom prst="rect">
            <a:avLst/>
          </a:prstGeom>
          <a:noFill/>
        </p:spPr>
        <p:txBody>
          <a:bodyPr wrap="square" rtlCol="0">
            <a:spAutoFit/>
          </a:bodyPr>
          <a:lstStyle/>
          <a:p>
            <a:r>
              <a:rPr lang="nb-NO" sz="1400" dirty="0"/>
              <a:t>3. OK, </a:t>
            </a:r>
            <a:r>
              <a:rPr lang="nb-NO" sz="1400" u="sng" dirty="0"/>
              <a:t>http://195.88.55.16</a:t>
            </a:r>
            <a:endParaRPr lang="en-US" sz="1400" u="sng" dirty="0"/>
          </a:p>
        </p:txBody>
      </p:sp>
      <p:cxnSp>
        <p:nvCxnSpPr>
          <p:cNvPr id="30" name="Straight Arrow Connector 29">
            <a:extLst>
              <a:ext uri="{FF2B5EF4-FFF2-40B4-BE49-F238E27FC236}">
                <a16:creationId xmlns:a16="http://schemas.microsoft.com/office/drawing/2014/main" id="{E264AC0D-6548-480C-0C3B-F3DE1012B3BF}"/>
              </a:ext>
            </a:extLst>
          </p:cNvPr>
          <p:cNvCxnSpPr>
            <a:cxnSpLocks/>
          </p:cNvCxnSpPr>
          <p:nvPr/>
        </p:nvCxnSpPr>
        <p:spPr>
          <a:xfrm flipH="1" flipV="1">
            <a:off x="2729139" y="4265043"/>
            <a:ext cx="5311077" cy="1470115"/>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F30DBE8-268B-5E0C-9E6A-5D4361BF25BC}"/>
              </a:ext>
            </a:extLst>
          </p:cNvPr>
          <p:cNvSpPr txBox="1"/>
          <p:nvPr/>
        </p:nvSpPr>
        <p:spPr>
          <a:xfrm rot="965669">
            <a:off x="3605615" y="4680054"/>
            <a:ext cx="4047644" cy="307777"/>
          </a:xfrm>
          <a:prstGeom prst="rect">
            <a:avLst/>
          </a:prstGeom>
          <a:noFill/>
        </p:spPr>
        <p:txBody>
          <a:bodyPr wrap="square" rtlCol="0">
            <a:spAutoFit/>
          </a:bodyPr>
          <a:lstStyle/>
          <a:p>
            <a:r>
              <a:rPr lang="en-US" sz="1400" dirty="0"/>
              <a:t>4. Here, is the content for vg.no</a:t>
            </a:r>
            <a:endParaRPr lang="en-US" sz="1400" u="sng" dirty="0"/>
          </a:p>
        </p:txBody>
      </p:sp>
      <p:pic>
        <p:nvPicPr>
          <p:cNvPr id="1029" name="Picture 1028">
            <a:extLst>
              <a:ext uri="{FF2B5EF4-FFF2-40B4-BE49-F238E27FC236}">
                <a16:creationId xmlns:a16="http://schemas.microsoft.com/office/drawing/2014/main" id="{048D062F-D7CF-3F4A-9841-F03994240D3B}"/>
              </a:ext>
            </a:extLst>
          </p:cNvPr>
          <p:cNvPicPr>
            <a:picLocks noChangeAspect="1"/>
          </p:cNvPicPr>
          <p:nvPr/>
        </p:nvPicPr>
        <p:blipFill>
          <a:blip r:embed="rId5"/>
          <a:stretch>
            <a:fillRect/>
          </a:stretch>
        </p:blipFill>
        <p:spPr>
          <a:xfrm>
            <a:off x="402484" y="867294"/>
            <a:ext cx="2124776" cy="4132806"/>
          </a:xfrm>
          <a:prstGeom prst="rect">
            <a:avLst/>
          </a:prstGeom>
        </p:spPr>
      </p:pic>
      <p:sp>
        <p:nvSpPr>
          <p:cNvPr id="18" name="Rectangle 2">
            <a:extLst>
              <a:ext uri="{FF2B5EF4-FFF2-40B4-BE49-F238E27FC236}">
                <a16:creationId xmlns:a16="http://schemas.microsoft.com/office/drawing/2014/main" id="{8692BC06-52E5-AF27-2321-7DA9319ECA98}"/>
              </a:ext>
            </a:extLst>
          </p:cNvPr>
          <p:cNvSpPr>
            <a:spLocks noGrp="1" noChangeArrowheads="1"/>
          </p:cNvSpPr>
          <p:nvPr>
            <p:ph type="title"/>
          </p:nvPr>
        </p:nvSpPr>
        <p:spPr>
          <a:xfrm>
            <a:off x="287318" y="170943"/>
            <a:ext cx="8424465" cy="406400"/>
          </a:xfrm>
        </p:spPr>
        <p:txBody>
          <a:bodyPr/>
          <a:lstStyle/>
          <a:p>
            <a:r>
              <a:rPr lang="en-US" dirty="0"/>
              <a:t>Overview – Domain Name Server (DNS)</a:t>
            </a:r>
            <a:endParaRPr lang="en-US" dirty="0">
              <a:solidFill>
                <a:srgbClr val="DE0000"/>
              </a:solidFill>
            </a:endParaRPr>
          </a:p>
        </p:txBody>
      </p:sp>
      <p:sp>
        <p:nvSpPr>
          <p:cNvPr id="4" name="TextBox 3">
            <a:extLst>
              <a:ext uri="{FF2B5EF4-FFF2-40B4-BE49-F238E27FC236}">
                <a16:creationId xmlns:a16="http://schemas.microsoft.com/office/drawing/2014/main" id="{985DE2A7-E1F9-FF41-826B-EB3C8594C18F}"/>
              </a:ext>
            </a:extLst>
          </p:cNvPr>
          <p:cNvSpPr txBox="1"/>
          <p:nvPr/>
        </p:nvSpPr>
        <p:spPr>
          <a:xfrm>
            <a:off x="9179172" y="3558544"/>
            <a:ext cx="1381532" cy="338554"/>
          </a:xfrm>
          <a:prstGeom prst="rect">
            <a:avLst/>
          </a:prstGeom>
          <a:noFill/>
        </p:spPr>
        <p:txBody>
          <a:bodyPr wrap="none" rtlCol="0">
            <a:spAutoFit/>
          </a:bodyPr>
          <a:lstStyle/>
          <a:p>
            <a:r>
              <a:rPr lang="nb-NO" sz="1600" dirty="0"/>
              <a:t>Web Server</a:t>
            </a:r>
            <a:endParaRPr lang="en-US" sz="1600" dirty="0"/>
          </a:p>
        </p:txBody>
      </p:sp>
    </p:spTree>
    <p:extLst>
      <p:ext uri="{BB962C8B-B14F-4D97-AF65-F5344CB8AC3E}">
        <p14:creationId xmlns:p14="http://schemas.microsoft.com/office/powerpoint/2010/main" val="404092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249"/>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249"/>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249"/>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89A2C7-06B2-2EFD-3720-0FBCF2D77AFE}"/>
              </a:ext>
            </a:extLst>
          </p:cNvPr>
          <p:cNvSpPr>
            <a:spLocks noGrp="1"/>
          </p:cNvSpPr>
          <p:nvPr>
            <p:ph type="ctrTitle"/>
          </p:nvPr>
        </p:nvSpPr>
        <p:spPr>
          <a:xfrm>
            <a:off x="1127448" y="2852936"/>
            <a:ext cx="10363200" cy="1470025"/>
          </a:xfrm>
        </p:spPr>
        <p:txBody>
          <a:bodyPr/>
          <a:lstStyle/>
          <a:p>
            <a:r>
              <a:rPr lang="en-US" dirty="0"/>
              <a:t>A journey of thousand miles begins with a single step.</a:t>
            </a:r>
          </a:p>
        </p:txBody>
      </p:sp>
      <p:sp>
        <p:nvSpPr>
          <p:cNvPr id="4" name="Date Placeholder 3">
            <a:extLst>
              <a:ext uri="{FF2B5EF4-FFF2-40B4-BE49-F238E27FC236}">
                <a16:creationId xmlns:a16="http://schemas.microsoft.com/office/drawing/2014/main" id="{2ACEA6A6-825E-A0EA-1080-3C7E0BD041FB}"/>
              </a:ext>
            </a:extLst>
          </p:cNvPr>
          <p:cNvSpPr>
            <a:spLocks noGrp="1"/>
          </p:cNvSpPr>
          <p:nvPr>
            <p:ph type="dt" sz="half" idx="10"/>
          </p:nvPr>
        </p:nvSpPr>
        <p:spPr/>
        <p:txBody>
          <a:bodyPr/>
          <a:lstStyle/>
          <a:p>
            <a:pPr>
              <a:defRPr/>
            </a:pPr>
            <a:fld id="{77B1EE44-9E1F-4896-8A05-BC10F5BC234D}" type="datetime1">
              <a:rPr lang="da-DK" smtClean="0"/>
              <a:t>02-11-2022</a:t>
            </a:fld>
            <a:endParaRPr lang="sv-SE"/>
          </a:p>
        </p:txBody>
      </p:sp>
      <p:sp>
        <p:nvSpPr>
          <p:cNvPr id="5" name="Slide Number Placeholder 4">
            <a:extLst>
              <a:ext uri="{FF2B5EF4-FFF2-40B4-BE49-F238E27FC236}">
                <a16:creationId xmlns:a16="http://schemas.microsoft.com/office/drawing/2014/main" id="{1E35DFC0-55D0-3EC8-40F0-F365795283CC}"/>
              </a:ext>
            </a:extLst>
          </p:cNvPr>
          <p:cNvSpPr>
            <a:spLocks noGrp="1"/>
          </p:cNvSpPr>
          <p:nvPr>
            <p:ph type="sldNum" sz="quarter" idx="12"/>
          </p:nvPr>
        </p:nvSpPr>
        <p:spPr/>
        <p:txBody>
          <a:bodyPr/>
          <a:lstStyle/>
          <a:p>
            <a:pPr>
              <a:defRPr/>
            </a:pPr>
            <a:fld id="{F072430C-5991-495C-BA50-CC7E47C7ADB1}" type="slidenum">
              <a:rPr lang="sv-SE" smtClean="0"/>
              <a:pPr>
                <a:defRPr/>
              </a:pPr>
              <a:t>8</a:t>
            </a:fld>
            <a:endParaRPr lang="sv-SE"/>
          </a:p>
        </p:txBody>
      </p:sp>
      <p:sp>
        <p:nvSpPr>
          <p:cNvPr id="10" name="Title 7">
            <a:extLst>
              <a:ext uri="{FF2B5EF4-FFF2-40B4-BE49-F238E27FC236}">
                <a16:creationId xmlns:a16="http://schemas.microsoft.com/office/drawing/2014/main" id="{C5833FF4-A330-94DE-1D6C-4CC7E8C9CF44}"/>
              </a:ext>
            </a:extLst>
          </p:cNvPr>
          <p:cNvSpPr txBox="1">
            <a:spLocks/>
          </p:cNvSpPr>
          <p:nvPr/>
        </p:nvSpPr>
        <p:spPr bwMode="auto">
          <a:xfrm>
            <a:off x="3647728" y="5154067"/>
            <a:ext cx="8316244" cy="14700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80000"/>
              </a:lnSpc>
              <a:spcBef>
                <a:spcPct val="0"/>
              </a:spcBef>
              <a:spcAft>
                <a:spcPct val="0"/>
              </a:spcAft>
              <a:defRPr sz="2400">
                <a:solidFill>
                  <a:schemeClr val="bg1"/>
                </a:solidFill>
                <a:latin typeface="+mj-lt"/>
                <a:ea typeface="+mj-ea"/>
                <a:cs typeface="+mj-cs"/>
              </a:defRPr>
            </a:lvl1pPr>
            <a:lvl2pPr algn="l" rtl="0" eaLnBrk="0" fontAlgn="base" hangingPunct="0">
              <a:lnSpc>
                <a:spcPct val="80000"/>
              </a:lnSpc>
              <a:spcBef>
                <a:spcPct val="0"/>
              </a:spcBef>
              <a:spcAft>
                <a:spcPct val="0"/>
              </a:spcAft>
              <a:defRPr sz="2400">
                <a:solidFill>
                  <a:schemeClr val="bg1"/>
                </a:solidFill>
                <a:latin typeface="Verdana" pitchFamily="34" charset="0"/>
              </a:defRPr>
            </a:lvl2pPr>
            <a:lvl3pPr algn="l" rtl="0" eaLnBrk="0" fontAlgn="base" hangingPunct="0">
              <a:lnSpc>
                <a:spcPct val="80000"/>
              </a:lnSpc>
              <a:spcBef>
                <a:spcPct val="0"/>
              </a:spcBef>
              <a:spcAft>
                <a:spcPct val="0"/>
              </a:spcAft>
              <a:defRPr sz="2400">
                <a:solidFill>
                  <a:schemeClr val="bg1"/>
                </a:solidFill>
                <a:latin typeface="Verdana" pitchFamily="34" charset="0"/>
              </a:defRPr>
            </a:lvl3pPr>
            <a:lvl4pPr algn="l" rtl="0" eaLnBrk="0" fontAlgn="base" hangingPunct="0">
              <a:lnSpc>
                <a:spcPct val="80000"/>
              </a:lnSpc>
              <a:spcBef>
                <a:spcPct val="0"/>
              </a:spcBef>
              <a:spcAft>
                <a:spcPct val="0"/>
              </a:spcAft>
              <a:defRPr sz="2400">
                <a:solidFill>
                  <a:schemeClr val="bg1"/>
                </a:solidFill>
                <a:latin typeface="Verdana" pitchFamily="34" charset="0"/>
              </a:defRPr>
            </a:lvl4pPr>
            <a:lvl5pPr algn="l" rtl="0" eaLnBrk="0" fontAlgn="base" hangingPunct="0">
              <a:lnSpc>
                <a:spcPct val="80000"/>
              </a:lnSpc>
              <a:spcBef>
                <a:spcPct val="0"/>
              </a:spcBef>
              <a:spcAft>
                <a:spcPct val="0"/>
              </a:spcAft>
              <a:defRPr sz="2400">
                <a:solidFill>
                  <a:schemeClr val="bg1"/>
                </a:solidFill>
                <a:latin typeface="Verdana" pitchFamily="34" charset="0"/>
              </a:defRPr>
            </a:lvl5pPr>
            <a:lvl6pPr marL="457200" algn="l" rtl="0" fontAlgn="base">
              <a:lnSpc>
                <a:spcPct val="80000"/>
              </a:lnSpc>
              <a:spcBef>
                <a:spcPct val="0"/>
              </a:spcBef>
              <a:spcAft>
                <a:spcPct val="0"/>
              </a:spcAft>
              <a:defRPr sz="2400">
                <a:solidFill>
                  <a:schemeClr val="bg1"/>
                </a:solidFill>
                <a:latin typeface="Verdana" pitchFamily="34" charset="0"/>
              </a:defRPr>
            </a:lvl6pPr>
            <a:lvl7pPr marL="914400" algn="l" rtl="0" fontAlgn="base">
              <a:lnSpc>
                <a:spcPct val="80000"/>
              </a:lnSpc>
              <a:spcBef>
                <a:spcPct val="0"/>
              </a:spcBef>
              <a:spcAft>
                <a:spcPct val="0"/>
              </a:spcAft>
              <a:defRPr sz="2400">
                <a:solidFill>
                  <a:schemeClr val="bg1"/>
                </a:solidFill>
                <a:latin typeface="Verdana" pitchFamily="34" charset="0"/>
              </a:defRPr>
            </a:lvl7pPr>
            <a:lvl8pPr marL="1371600" algn="l" rtl="0" fontAlgn="base">
              <a:lnSpc>
                <a:spcPct val="80000"/>
              </a:lnSpc>
              <a:spcBef>
                <a:spcPct val="0"/>
              </a:spcBef>
              <a:spcAft>
                <a:spcPct val="0"/>
              </a:spcAft>
              <a:defRPr sz="2400">
                <a:solidFill>
                  <a:schemeClr val="bg1"/>
                </a:solidFill>
                <a:latin typeface="Verdana" pitchFamily="34" charset="0"/>
              </a:defRPr>
            </a:lvl8pPr>
            <a:lvl9pPr marL="1828800" algn="l" rtl="0" fontAlgn="base">
              <a:lnSpc>
                <a:spcPct val="80000"/>
              </a:lnSpc>
              <a:spcBef>
                <a:spcPct val="0"/>
              </a:spcBef>
              <a:spcAft>
                <a:spcPct val="0"/>
              </a:spcAft>
              <a:defRPr sz="2400">
                <a:solidFill>
                  <a:schemeClr val="bg1"/>
                </a:solidFill>
                <a:latin typeface="Verdana" pitchFamily="34" charset="0"/>
              </a:defRPr>
            </a:lvl9pPr>
          </a:lstStyle>
          <a:p>
            <a:r>
              <a:rPr lang="en-US" kern="0" dirty="0"/>
              <a:t>Let us build an architecture for small group of user.</a:t>
            </a:r>
          </a:p>
        </p:txBody>
      </p:sp>
    </p:spTree>
    <p:extLst>
      <p:ext uri="{BB962C8B-B14F-4D97-AF65-F5344CB8AC3E}">
        <p14:creationId xmlns:p14="http://schemas.microsoft.com/office/powerpoint/2010/main" val="69298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dt" sz="quarter" idx="10"/>
          </p:nvPr>
        </p:nvSpPr>
        <p:spPr/>
        <p:txBody>
          <a:bodyPr/>
          <a:lstStyle/>
          <a:p>
            <a:pPr>
              <a:defRPr/>
            </a:pPr>
            <a:fld id="{AECFE8BD-E80E-41E4-83FB-A936CC3014AE}" type="datetime1">
              <a:rPr lang="da-DK" smtClean="0"/>
              <a:t>02-11-2022</a:t>
            </a:fld>
            <a:endParaRPr lang="da-DK"/>
          </a:p>
        </p:txBody>
      </p:sp>
      <p:sp>
        <p:nvSpPr>
          <p:cNvPr id="6" name="Rectangle 6"/>
          <p:cNvSpPr>
            <a:spLocks noGrp="1" noChangeArrowheads="1"/>
          </p:cNvSpPr>
          <p:nvPr>
            <p:ph type="sldNum" sz="quarter" idx="12"/>
          </p:nvPr>
        </p:nvSpPr>
        <p:spPr/>
        <p:txBody>
          <a:bodyPr/>
          <a:lstStyle/>
          <a:p>
            <a:pPr>
              <a:defRPr/>
            </a:pPr>
            <a:fld id="{9FB95270-E8AA-49D2-BF09-ACB2943DFAF6}" type="slidenum">
              <a:rPr lang="da-DK" smtClean="0"/>
              <a:pPr>
                <a:defRPr/>
              </a:pPr>
              <a:t>9</a:t>
            </a:fld>
            <a:endParaRPr lang="da-DK"/>
          </a:p>
        </p:txBody>
      </p:sp>
      <p:sp>
        <p:nvSpPr>
          <p:cNvPr id="64515" name="Rectangle 2"/>
          <p:cNvSpPr>
            <a:spLocks noGrp="1" noChangeArrowheads="1"/>
          </p:cNvSpPr>
          <p:nvPr>
            <p:ph type="title"/>
          </p:nvPr>
        </p:nvSpPr>
        <p:spPr>
          <a:xfrm>
            <a:off x="335360" y="441325"/>
            <a:ext cx="8424465" cy="406400"/>
          </a:xfrm>
        </p:spPr>
        <p:txBody>
          <a:bodyPr/>
          <a:lstStyle/>
          <a:p>
            <a:r>
              <a:rPr lang="da-DK" dirty="0"/>
              <a:t>Single Server Setup</a:t>
            </a:r>
            <a:endParaRPr lang="da-DK" dirty="0">
              <a:solidFill>
                <a:srgbClr val="DE0000"/>
              </a:solidFill>
            </a:endParaRPr>
          </a:p>
        </p:txBody>
      </p:sp>
      <p:grpSp>
        <p:nvGrpSpPr>
          <p:cNvPr id="9" name="Group 8">
            <a:extLst>
              <a:ext uri="{FF2B5EF4-FFF2-40B4-BE49-F238E27FC236}">
                <a16:creationId xmlns:a16="http://schemas.microsoft.com/office/drawing/2014/main" id="{7721D217-C8D1-BE51-BC9D-ED2254FDF7C2}"/>
              </a:ext>
            </a:extLst>
          </p:cNvPr>
          <p:cNvGrpSpPr/>
          <p:nvPr/>
        </p:nvGrpSpPr>
        <p:grpSpPr>
          <a:xfrm>
            <a:off x="594482" y="1156229"/>
            <a:ext cx="2769864" cy="1584176"/>
            <a:chOff x="282576" y="1268760"/>
            <a:chExt cx="4104456" cy="2304256"/>
          </a:xfrm>
        </p:grpSpPr>
        <p:sp>
          <p:nvSpPr>
            <p:cNvPr id="2" name="Rectangle: Rounded Corners 1">
              <a:extLst>
                <a:ext uri="{FF2B5EF4-FFF2-40B4-BE49-F238E27FC236}">
                  <a16:creationId xmlns:a16="http://schemas.microsoft.com/office/drawing/2014/main" id="{B5D8428A-39B9-8E05-E5A4-65211DCEF7D1}"/>
                </a:ext>
              </a:extLst>
            </p:cNvPr>
            <p:cNvSpPr/>
            <p:nvPr/>
          </p:nvSpPr>
          <p:spPr>
            <a:xfrm>
              <a:off x="282576" y="1268760"/>
              <a:ext cx="4104456" cy="2304256"/>
            </a:xfrm>
            <a:prstGeom prst="roundRect">
              <a:avLst/>
            </a:prstGeom>
            <a:solidFill>
              <a:schemeClr val="bg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IF] Mobile Menu | Mobile app inspiration, Mobile app design, Interactive  design">
              <a:extLst>
                <a:ext uri="{FF2B5EF4-FFF2-40B4-BE49-F238E27FC236}">
                  <a16:creationId xmlns:a16="http://schemas.microsoft.com/office/drawing/2014/main" id="{D3FA01E4-90FD-4D1D-7044-C2D9CC3242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76" t="4833" r="26375"/>
            <a:stretch/>
          </p:blipFill>
          <p:spPr bwMode="auto">
            <a:xfrm>
              <a:off x="3153237" y="1648102"/>
              <a:ext cx="774617" cy="117014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206702F-715C-18C9-FBC4-B7FB2DE82BF7}"/>
                </a:ext>
              </a:extLst>
            </p:cNvPr>
            <p:cNvGrpSpPr/>
            <p:nvPr/>
          </p:nvGrpSpPr>
          <p:grpSpPr>
            <a:xfrm>
              <a:off x="582423" y="1643882"/>
              <a:ext cx="1944216" cy="1174359"/>
              <a:chOff x="335360" y="1412776"/>
              <a:chExt cx="2355930" cy="1423045"/>
            </a:xfrm>
          </p:grpSpPr>
          <p:pic>
            <p:nvPicPr>
              <p:cNvPr id="1026" name="Picture 2" descr="Google Chrome Web Browser">
                <a:extLst>
                  <a:ext uri="{FF2B5EF4-FFF2-40B4-BE49-F238E27FC236}">
                    <a16:creationId xmlns:a16="http://schemas.microsoft.com/office/drawing/2014/main" id="{BE624791-DA5B-A8F4-CC4D-0C0B44729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360" y="1412776"/>
                <a:ext cx="2355930" cy="1423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owser browsers GIF - Find on GIFER">
                <a:extLst>
                  <a:ext uri="{FF2B5EF4-FFF2-40B4-BE49-F238E27FC236}">
                    <a16:creationId xmlns:a16="http://schemas.microsoft.com/office/drawing/2014/main" id="{42C6673E-B4EF-5E42-AAFE-756EDB751E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25" y="1548233"/>
                <a:ext cx="1980775" cy="10886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C286033-6900-6102-45DA-1FE470527322}"/>
                </a:ext>
              </a:extLst>
            </p:cNvPr>
            <p:cNvSpPr txBox="1"/>
            <p:nvPr/>
          </p:nvSpPr>
          <p:spPr>
            <a:xfrm>
              <a:off x="784038" y="2854809"/>
              <a:ext cx="1763761" cy="402908"/>
            </a:xfrm>
            <a:prstGeom prst="rect">
              <a:avLst/>
            </a:prstGeom>
            <a:noFill/>
          </p:spPr>
          <p:txBody>
            <a:bodyPr wrap="none" rtlCol="0">
              <a:spAutoFit/>
            </a:bodyPr>
            <a:lstStyle/>
            <a:p>
              <a:r>
                <a:rPr lang="en-US" sz="1200" dirty="0"/>
                <a:t>Web browser</a:t>
              </a:r>
            </a:p>
          </p:txBody>
        </p:sp>
        <p:sp>
          <p:nvSpPr>
            <p:cNvPr id="11" name="TextBox 10">
              <a:extLst>
                <a:ext uri="{FF2B5EF4-FFF2-40B4-BE49-F238E27FC236}">
                  <a16:creationId xmlns:a16="http://schemas.microsoft.com/office/drawing/2014/main" id="{5FF004B0-094B-002E-C67C-8F18210895C9}"/>
                </a:ext>
              </a:extLst>
            </p:cNvPr>
            <p:cNvSpPr txBox="1"/>
            <p:nvPr/>
          </p:nvSpPr>
          <p:spPr>
            <a:xfrm>
              <a:off x="2847701" y="2854809"/>
              <a:ext cx="1527838" cy="402908"/>
            </a:xfrm>
            <a:prstGeom prst="rect">
              <a:avLst/>
            </a:prstGeom>
            <a:noFill/>
          </p:spPr>
          <p:txBody>
            <a:bodyPr wrap="none" rtlCol="0">
              <a:spAutoFit/>
            </a:bodyPr>
            <a:lstStyle/>
            <a:p>
              <a:r>
                <a:rPr lang="en-US" sz="1200" dirty="0"/>
                <a:t>Mobile App</a:t>
              </a:r>
            </a:p>
          </p:txBody>
        </p:sp>
      </p:grpSp>
      <p:grpSp>
        <p:nvGrpSpPr>
          <p:cNvPr id="7" name="Group 6">
            <a:extLst>
              <a:ext uri="{FF2B5EF4-FFF2-40B4-BE49-F238E27FC236}">
                <a16:creationId xmlns:a16="http://schemas.microsoft.com/office/drawing/2014/main" id="{D56E81B6-5840-10E9-8867-187702DCDCF7}"/>
              </a:ext>
            </a:extLst>
          </p:cNvPr>
          <p:cNvGrpSpPr/>
          <p:nvPr/>
        </p:nvGrpSpPr>
        <p:grpSpPr>
          <a:xfrm>
            <a:off x="8048513" y="623015"/>
            <a:ext cx="3635896" cy="2592289"/>
            <a:chOff x="6528048" y="1412775"/>
            <a:chExt cx="3635896" cy="2592289"/>
          </a:xfrm>
        </p:grpSpPr>
        <p:pic>
          <p:nvPicPr>
            <p:cNvPr id="1032" name="Picture 8" descr="DomainNameNEWS.org – Postmaster@DomainNameNews.org | DOMAIN NAME NEWS">
              <a:extLst>
                <a:ext uri="{FF2B5EF4-FFF2-40B4-BE49-F238E27FC236}">
                  <a16:creationId xmlns:a16="http://schemas.microsoft.com/office/drawing/2014/main" id="{F3B0976F-49E2-BED7-50ED-486FC70CBB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475" t="13799" b="10601"/>
            <a:stretch/>
          </p:blipFill>
          <p:spPr bwMode="auto">
            <a:xfrm>
              <a:off x="6528048" y="1412775"/>
              <a:ext cx="3635896" cy="25922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DAD49F-17CB-9478-D877-1DD8131B4938}"/>
                </a:ext>
              </a:extLst>
            </p:cNvPr>
            <p:cNvSpPr txBox="1"/>
            <p:nvPr/>
          </p:nvSpPr>
          <p:spPr>
            <a:xfrm rot="5400000">
              <a:off x="8911017" y="2315298"/>
              <a:ext cx="1200970" cy="646331"/>
            </a:xfrm>
            <a:prstGeom prst="rect">
              <a:avLst/>
            </a:prstGeom>
            <a:noFill/>
          </p:spPr>
          <p:txBody>
            <a:bodyPr wrap="none" rtlCol="0">
              <a:spAutoFit/>
            </a:bodyPr>
            <a:lstStyle/>
            <a:p>
              <a:r>
                <a:rPr lang="en-US" sz="3600" dirty="0">
                  <a:solidFill>
                    <a:schemeClr val="tx2"/>
                  </a:solidFill>
                </a:rPr>
                <a:t>DNS</a:t>
              </a:r>
            </a:p>
          </p:txBody>
        </p:sp>
      </p:grpSp>
      <p:grpSp>
        <p:nvGrpSpPr>
          <p:cNvPr id="12" name="Group 11">
            <a:extLst>
              <a:ext uri="{FF2B5EF4-FFF2-40B4-BE49-F238E27FC236}">
                <a16:creationId xmlns:a16="http://schemas.microsoft.com/office/drawing/2014/main" id="{69902E92-CD6A-EA60-4BF2-21E8D5051D3C}"/>
              </a:ext>
            </a:extLst>
          </p:cNvPr>
          <p:cNvGrpSpPr/>
          <p:nvPr/>
        </p:nvGrpSpPr>
        <p:grpSpPr>
          <a:xfrm>
            <a:off x="581224" y="4522401"/>
            <a:ext cx="2769864" cy="2002204"/>
            <a:chOff x="562251" y="4523140"/>
            <a:chExt cx="2769864" cy="2002204"/>
          </a:xfrm>
        </p:grpSpPr>
        <p:sp>
          <p:nvSpPr>
            <p:cNvPr id="20" name="Rectangle: Rounded Corners 19">
              <a:extLst>
                <a:ext uri="{FF2B5EF4-FFF2-40B4-BE49-F238E27FC236}">
                  <a16:creationId xmlns:a16="http://schemas.microsoft.com/office/drawing/2014/main" id="{0BB16991-1B99-EC6E-1224-084908F09EC0}"/>
                </a:ext>
              </a:extLst>
            </p:cNvPr>
            <p:cNvSpPr/>
            <p:nvPr/>
          </p:nvSpPr>
          <p:spPr>
            <a:xfrm>
              <a:off x="562251" y="4523140"/>
              <a:ext cx="2769864" cy="2002204"/>
            </a:xfrm>
            <a:prstGeom prst="roundRect">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Private Server GIFs - Get the best GIF on GIPHY">
              <a:extLst>
                <a:ext uri="{FF2B5EF4-FFF2-40B4-BE49-F238E27FC236}">
                  <a16:creationId xmlns:a16="http://schemas.microsoft.com/office/drawing/2014/main" id="{F77BB856-08AA-6ABE-648C-EC26821103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560" t="6707" r="1776" b="6589"/>
            <a:stretch/>
          </p:blipFill>
          <p:spPr bwMode="auto">
            <a:xfrm flipH="1">
              <a:off x="850746" y="4607400"/>
              <a:ext cx="2159000" cy="1531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687C6F-A0A3-40A8-C6C3-F6F3DD3B6728}"/>
                </a:ext>
              </a:extLst>
            </p:cNvPr>
            <p:cNvSpPr txBox="1"/>
            <p:nvPr/>
          </p:nvSpPr>
          <p:spPr>
            <a:xfrm>
              <a:off x="1402313" y="6208198"/>
              <a:ext cx="1055866" cy="276999"/>
            </a:xfrm>
            <a:prstGeom prst="rect">
              <a:avLst/>
            </a:prstGeom>
            <a:noFill/>
          </p:spPr>
          <p:txBody>
            <a:bodyPr wrap="none" rtlCol="0">
              <a:spAutoFit/>
            </a:bodyPr>
            <a:lstStyle/>
            <a:p>
              <a:r>
                <a:rPr lang="en-US" sz="1200" dirty="0"/>
                <a:t>Web server</a:t>
              </a:r>
            </a:p>
          </p:txBody>
        </p:sp>
      </p:grpSp>
      <p:grpSp>
        <p:nvGrpSpPr>
          <p:cNvPr id="64523" name="Group 64522">
            <a:extLst>
              <a:ext uri="{FF2B5EF4-FFF2-40B4-BE49-F238E27FC236}">
                <a16:creationId xmlns:a16="http://schemas.microsoft.com/office/drawing/2014/main" id="{435DD05E-4463-77BE-DF5A-B083AD885702}"/>
              </a:ext>
            </a:extLst>
          </p:cNvPr>
          <p:cNvGrpSpPr/>
          <p:nvPr/>
        </p:nvGrpSpPr>
        <p:grpSpPr>
          <a:xfrm>
            <a:off x="1030244" y="2740405"/>
            <a:ext cx="315675" cy="1781996"/>
            <a:chOff x="1030244" y="2740405"/>
            <a:chExt cx="315675" cy="1781996"/>
          </a:xfrm>
        </p:grpSpPr>
        <p:cxnSp>
          <p:nvCxnSpPr>
            <p:cNvPr id="15" name="Straight Arrow Connector 14">
              <a:extLst>
                <a:ext uri="{FF2B5EF4-FFF2-40B4-BE49-F238E27FC236}">
                  <a16:creationId xmlns:a16="http://schemas.microsoft.com/office/drawing/2014/main" id="{A8F92FFF-6C7A-A1CA-D8EE-673EE69A56FD}"/>
                </a:ext>
              </a:extLst>
            </p:cNvPr>
            <p:cNvCxnSpPr>
              <a:cxnSpLocks/>
            </p:cNvCxnSpPr>
            <p:nvPr/>
          </p:nvCxnSpPr>
          <p:spPr>
            <a:xfrm>
              <a:off x="1345919" y="2740405"/>
              <a:ext cx="0" cy="178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F4B0DD-1FEB-8F3F-1BCE-6980C0C87EB3}"/>
                </a:ext>
              </a:extLst>
            </p:cNvPr>
            <p:cNvSpPr txBox="1"/>
            <p:nvPr/>
          </p:nvSpPr>
          <p:spPr>
            <a:xfrm rot="5400000">
              <a:off x="448034" y="3537178"/>
              <a:ext cx="1441420" cy="276999"/>
            </a:xfrm>
            <a:prstGeom prst="rect">
              <a:avLst/>
            </a:prstGeom>
            <a:noFill/>
          </p:spPr>
          <p:txBody>
            <a:bodyPr wrap="none" rtlCol="0">
              <a:spAutoFit/>
            </a:bodyPr>
            <a:lstStyle/>
            <a:p>
              <a:r>
                <a:rPr lang="nb-NO" sz="1200" dirty="0"/>
                <a:t>3. </a:t>
              </a:r>
              <a:r>
                <a:rPr lang="nb-NO" sz="1200" u="sng" dirty="0"/>
                <a:t>195.88.55.16</a:t>
              </a:r>
              <a:endParaRPr lang="en-US" sz="1200" u="sng" dirty="0"/>
            </a:p>
          </p:txBody>
        </p:sp>
      </p:grpSp>
      <p:grpSp>
        <p:nvGrpSpPr>
          <p:cNvPr id="64521" name="Group 64520">
            <a:extLst>
              <a:ext uri="{FF2B5EF4-FFF2-40B4-BE49-F238E27FC236}">
                <a16:creationId xmlns:a16="http://schemas.microsoft.com/office/drawing/2014/main" id="{8BA78512-35B6-AD7B-3473-1CBF868CA8B0}"/>
              </a:ext>
            </a:extLst>
          </p:cNvPr>
          <p:cNvGrpSpPr/>
          <p:nvPr/>
        </p:nvGrpSpPr>
        <p:grpSpPr>
          <a:xfrm>
            <a:off x="3477328" y="1248654"/>
            <a:ext cx="4798647" cy="298328"/>
            <a:chOff x="3477328" y="1248654"/>
            <a:chExt cx="4798647" cy="298328"/>
          </a:xfrm>
        </p:grpSpPr>
        <p:cxnSp>
          <p:nvCxnSpPr>
            <p:cNvPr id="33" name="Straight Arrow Connector 32">
              <a:extLst>
                <a:ext uri="{FF2B5EF4-FFF2-40B4-BE49-F238E27FC236}">
                  <a16:creationId xmlns:a16="http://schemas.microsoft.com/office/drawing/2014/main" id="{F4CDB8EA-A623-EAB6-EE67-7B67AFB63292}"/>
                </a:ext>
              </a:extLst>
            </p:cNvPr>
            <p:cNvCxnSpPr>
              <a:cxnSpLocks/>
            </p:cNvCxnSpPr>
            <p:nvPr/>
          </p:nvCxnSpPr>
          <p:spPr>
            <a:xfrm>
              <a:off x="3477328" y="1546982"/>
              <a:ext cx="4798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3356A6-83A6-3CE4-309B-93523F90735E}"/>
                </a:ext>
              </a:extLst>
            </p:cNvPr>
            <p:cNvSpPr txBox="1"/>
            <p:nvPr/>
          </p:nvSpPr>
          <p:spPr>
            <a:xfrm>
              <a:off x="5371073" y="1248654"/>
              <a:ext cx="1258230" cy="276999"/>
            </a:xfrm>
            <a:prstGeom prst="rect">
              <a:avLst/>
            </a:prstGeom>
            <a:noFill/>
          </p:spPr>
          <p:txBody>
            <a:bodyPr wrap="none" rtlCol="0">
              <a:spAutoFit/>
            </a:bodyPr>
            <a:lstStyle/>
            <a:p>
              <a:r>
                <a:rPr lang="nb-NO" sz="1200" dirty="0"/>
                <a:t>1. w</a:t>
              </a:r>
              <a:r>
                <a:rPr lang="en-US" sz="1200" dirty="0"/>
                <a:t>ww.vg.no</a:t>
              </a:r>
            </a:p>
          </p:txBody>
        </p:sp>
      </p:grpSp>
      <p:grpSp>
        <p:nvGrpSpPr>
          <p:cNvPr id="64522" name="Group 64521">
            <a:extLst>
              <a:ext uri="{FF2B5EF4-FFF2-40B4-BE49-F238E27FC236}">
                <a16:creationId xmlns:a16="http://schemas.microsoft.com/office/drawing/2014/main" id="{498D796B-ABEF-C372-9D4A-A00E1D4D4980}"/>
              </a:ext>
            </a:extLst>
          </p:cNvPr>
          <p:cNvGrpSpPr/>
          <p:nvPr/>
        </p:nvGrpSpPr>
        <p:grpSpPr>
          <a:xfrm>
            <a:off x="3464292" y="2092333"/>
            <a:ext cx="5903013" cy="328554"/>
            <a:chOff x="3464292" y="2092333"/>
            <a:chExt cx="5903013" cy="328554"/>
          </a:xfrm>
        </p:grpSpPr>
        <p:cxnSp>
          <p:nvCxnSpPr>
            <p:cNvPr id="36" name="Straight Arrow Connector 35">
              <a:extLst>
                <a:ext uri="{FF2B5EF4-FFF2-40B4-BE49-F238E27FC236}">
                  <a16:creationId xmlns:a16="http://schemas.microsoft.com/office/drawing/2014/main" id="{2D140EAF-424E-E7BE-B0B5-CB7FD10EA911}"/>
                </a:ext>
              </a:extLst>
            </p:cNvPr>
            <p:cNvCxnSpPr>
              <a:cxnSpLocks/>
            </p:cNvCxnSpPr>
            <p:nvPr/>
          </p:nvCxnSpPr>
          <p:spPr>
            <a:xfrm flipH="1">
              <a:off x="3464292" y="2092333"/>
              <a:ext cx="4811683" cy="40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ED2D7E4-FF18-E896-2156-3FC9A5242FC9}"/>
                </a:ext>
              </a:extLst>
            </p:cNvPr>
            <p:cNvSpPr txBox="1"/>
            <p:nvPr/>
          </p:nvSpPr>
          <p:spPr>
            <a:xfrm>
              <a:off x="5319661" y="2143888"/>
              <a:ext cx="4047644" cy="276999"/>
            </a:xfrm>
            <a:prstGeom prst="rect">
              <a:avLst/>
            </a:prstGeom>
            <a:noFill/>
          </p:spPr>
          <p:txBody>
            <a:bodyPr wrap="square" rtlCol="0">
              <a:spAutoFit/>
            </a:bodyPr>
            <a:lstStyle/>
            <a:p>
              <a:r>
                <a:rPr lang="nb-NO" sz="1200" dirty="0"/>
                <a:t>2. </a:t>
              </a:r>
              <a:r>
                <a:rPr lang="nb-NO" sz="1200" u="sng" dirty="0"/>
                <a:t>195.88.55.16</a:t>
              </a:r>
              <a:endParaRPr lang="en-US" sz="1200" u="sng" dirty="0"/>
            </a:p>
          </p:txBody>
        </p:sp>
      </p:grpSp>
      <p:grpSp>
        <p:nvGrpSpPr>
          <p:cNvPr id="64524" name="Group 64523">
            <a:extLst>
              <a:ext uri="{FF2B5EF4-FFF2-40B4-BE49-F238E27FC236}">
                <a16:creationId xmlns:a16="http://schemas.microsoft.com/office/drawing/2014/main" id="{8228E5C9-451B-A9F5-C99C-C315BDC879CB}"/>
              </a:ext>
            </a:extLst>
          </p:cNvPr>
          <p:cNvGrpSpPr/>
          <p:nvPr/>
        </p:nvGrpSpPr>
        <p:grpSpPr>
          <a:xfrm>
            <a:off x="2158440" y="2823457"/>
            <a:ext cx="457213" cy="1615892"/>
            <a:chOff x="2158440" y="2823457"/>
            <a:chExt cx="457213" cy="1615892"/>
          </a:xfrm>
        </p:grpSpPr>
        <p:cxnSp>
          <p:nvCxnSpPr>
            <p:cNvPr id="50" name="Straight Arrow Connector 49">
              <a:extLst>
                <a:ext uri="{FF2B5EF4-FFF2-40B4-BE49-F238E27FC236}">
                  <a16:creationId xmlns:a16="http://schemas.microsoft.com/office/drawing/2014/main" id="{A3505D93-AA0D-A201-0113-9A22B233C142}"/>
                </a:ext>
              </a:extLst>
            </p:cNvPr>
            <p:cNvCxnSpPr>
              <a:cxnSpLocks/>
            </p:cNvCxnSpPr>
            <p:nvPr/>
          </p:nvCxnSpPr>
          <p:spPr>
            <a:xfrm flipV="1">
              <a:off x="2158440" y="2823457"/>
              <a:ext cx="0" cy="161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65540F-C815-25E0-F9F6-39B03F5105A8}"/>
                </a:ext>
              </a:extLst>
            </p:cNvPr>
            <p:cNvSpPr txBox="1"/>
            <p:nvPr/>
          </p:nvSpPr>
          <p:spPr>
            <a:xfrm rot="5400000">
              <a:off x="1856118" y="3511695"/>
              <a:ext cx="1242071" cy="276999"/>
            </a:xfrm>
            <a:prstGeom prst="rect">
              <a:avLst/>
            </a:prstGeom>
            <a:noFill/>
          </p:spPr>
          <p:txBody>
            <a:bodyPr wrap="none" rtlCol="0">
              <a:spAutoFit/>
            </a:bodyPr>
            <a:lstStyle/>
            <a:p>
              <a:r>
                <a:rPr lang="nb-NO" sz="1200" dirty="0"/>
                <a:t>4. HTML Page</a:t>
              </a:r>
              <a:endParaRPr lang="en-US" sz="1200" u="sng" dirty="0"/>
            </a:p>
          </p:txBody>
        </p:sp>
      </p:grpSp>
      <p:grpSp>
        <p:nvGrpSpPr>
          <p:cNvPr id="60" name="Group 59">
            <a:extLst>
              <a:ext uri="{FF2B5EF4-FFF2-40B4-BE49-F238E27FC236}">
                <a16:creationId xmlns:a16="http://schemas.microsoft.com/office/drawing/2014/main" id="{3F3CEB55-CF7C-6EFC-DB81-936E8F1BAF7B}"/>
              </a:ext>
            </a:extLst>
          </p:cNvPr>
          <p:cNvGrpSpPr/>
          <p:nvPr/>
        </p:nvGrpSpPr>
        <p:grpSpPr>
          <a:xfrm>
            <a:off x="4821288" y="4400707"/>
            <a:ext cx="6948203" cy="411908"/>
            <a:chOff x="353678" y="1544511"/>
            <a:chExt cx="11669005" cy="120159"/>
          </a:xfrm>
        </p:grpSpPr>
        <p:sp>
          <p:nvSpPr>
            <p:cNvPr id="61" name="TextBox 60">
              <a:extLst>
                <a:ext uri="{FF2B5EF4-FFF2-40B4-BE49-F238E27FC236}">
                  <a16:creationId xmlns:a16="http://schemas.microsoft.com/office/drawing/2014/main" id="{F8E89EDE-4810-90CA-C783-A4770798136A}"/>
                </a:ext>
              </a:extLst>
            </p:cNvPr>
            <p:cNvSpPr txBox="1"/>
            <p:nvPr/>
          </p:nvSpPr>
          <p:spPr>
            <a:xfrm>
              <a:off x="817388" y="1544511"/>
              <a:ext cx="11205295" cy="120159"/>
            </a:xfrm>
            <a:prstGeom prst="rect">
              <a:avLst/>
            </a:prstGeom>
            <a:noFill/>
          </p:spPr>
          <p:txBody>
            <a:bodyPr wrap="square" rtlCol="0">
              <a:spAutoFit/>
            </a:bodyPr>
            <a:lstStyle/>
            <a:p>
              <a:pPr>
                <a:lnSpc>
                  <a:spcPct val="150000"/>
                </a:lnSpc>
              </a:pPr>
              <a:r>
                <a:rPr lang="en-US" sz="1600" dirty="0"/>
                <a:t>How does a client send </a:t>
              </a:r>
              <a:r>
                <a:rPr lang="en-US" sz="1600" b="1" dirty="0"/>
                <a:t>data/resource/HTML </a:t>
              </a:r>
              <a:r>
                <a:rPr lang="en-US" sz="1600" dirty="0"/>
                <a:t>page to client?</a:t>
              </a:r>
            </a:p>
          </p:txBody>
        </p:sp>
        <p:sp>
          <p:nvSpPr>
            <p:cNvPr id="62" name="Isosceles Triangle 61">
              <a:extLst>
                <a:ext uri="{FF2B5EF4-FFF2-40B4-BE49-F238E27FC236}">
                  <a16:creationId xmlns:a16="http://schemas.microsoft.com/office/drawing/2014/main" id="{97A3AC7D-C101-AE83-944A-91B8206B63C0}"/>
                </a:ext>
              </a:extLst>
            </p:cNvPr>
            <p:cNvSpPr/>
            <p:nvPr/>
          </p:nvSpPr>
          <p:spPr>
            <a:xfrm rot="5196392">
              <a:off x="522257" y="1413486"/>
              <a:ext cx="75342" cy="41249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5EDB7B17-9F59-C891-9E43-8E03B3486137}"/>
              </a:ext>
            </a:extLst>
          </p:cNvPr>
          <p:cNvGrpSpPr/>
          <p:nvPr/>
        </p:nvGrpSpPr>
        <p:grpSpPr>
          <a:xfrm>
            <a:off x="5313625" y="5197438"/>
            <a:ext cx="6948203" cy="411908"/>
            <a:chOff x="353678" y="1544511"/>
            <a:chExt cx="11669005" cy="120159"/>
          </a:xfrm>
        </p:grpSpPr>
        <p:sp>
          <p:nvSpPr>
            <p:cNvPr id="64" name="TextBox 63">
              <a:extLst>
                <a:ext uri="{FF2B5EF4-FFF2-40B4-BE49-F238E27FC236}">
                  <a16:creationId xmlns:a16="http://schemas.microsoft.com/office/drawing/2014/main" id="{22ECB107-776A-6335-729D-05CD0E499862}"/>
                </a:ext>
              </a:extLst>
            </p:cNvPr>
            <p:cNvSpPr txBox="1"/>
            <p:nvPr/>
          </p:nvSpPr>
          <p:spPr>
            <a:xfrm>
              <a:off x="817388" y="1544511"/>
              <a:ext cx="11205295" cy="120159"/>
            </a:xfrm>
            <a:prstGeom prst="rect">
              <a:avLst/>
            </a:prstGeom>
            <a:noFill/>
          </p:spPr>
          <p:txBody>
            <a:bodyPr wrap="square" rtlCol="0">
              <a:spAutoFit/>
            </a:bodyPr>
            <a:lstStyle/>
            <a:p>
              <a:pPr>
                <a:lnSpc>
                  <a:spcPct val="150000"/>
                </a:lnSpc>
              </a:pPr>
              <a:r>
                <a:rPr lang="en-US" sz="1600" dirty="0"/>
                <a:t>Using HTTP protocol over web services: REST API, GraphQL</a:t>
              </a:r>
            </a:p>
          </p:txBody>
        </p:sp>
        <p:sp>
          <p:nvSpPr>
            <p:cNvPr id="65" name="Isosceles Triangle 64">
              <a:extLst>
                <a:ext uri="{FF2B5EF4-FFF2-40B4-BE49-F238E27FC236}">
                  <a16:creationId xmlns:a16="http://schemas.microsoft.com/office/drawing/2014/main" id="{3B0FBC24-EC03-7462-4B00-BADD5A1C5048}"/>
                </a:ext>
              </a:extLst>
            </p:cNvPr>
            <p:cNvSpPr/>
            <p:nvPr/>
          </p:nvSpPr>
          <p:spPr>
            <a:xfrm rot="5196392">
              <a:off x="522257" y="1413486"/>
              <a:ext cx="75342" cy="412499"/>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85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collection">
  <a:themeElements>
    <a:clrScheme name="Tryg">
      <a:dk1>
        <a:srgbClr val="000000"/>
      </a:dk1>
      <a:lt1>
        <a:srgbClr val="FFFFFF"/>
      </a:lt1>
      <a:dk2>
        <a:srgbClr val="DE0000"/>
      </a:dk2>
      <a:lt2>
        <a:srgbClr val="FFFFFF"/>
      </a:lt2>
      <a:accent1>
        <a:srgbClr val="DE0000"/>
      </a:accent1>
      <a:accent2>
        <a:srgbClr val="3C3C3C"/>
      </a:accent2>
      <a:accent3>
        <a:srgbClr val="B2B2B2"/>
      </a:accent3>
      <a:accent4>
        <a:srgbClr val="105B64"/>
      </a:accent4>
      <a:accent5>
        <a:srgbClr val="009D9A"/>
      </a:accent5>
      <a:accent6>
        <a:srgbClr val="DACDB3"/>
      </a:accent6>
      <a:hlink>
        <a:srgbClr val="DE0000"/>
      </a:hlink>
      <a:folHlink>
        <a:srgbClr val="3C3C3C"/>
      </a:folHlink>
    </a:clrScheme>
    <a:fontScheme name="Slidecollection_S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collection 1">
        <a:dk1>
          <a:srgbClr val="000000"/>
        </a:dk1>
        <a:lt1>
          <a:srgbClr val="FFFFFF"/>
        </a:lt1>
        <a:dk2>
          <a:srgbClr val="F20403"/>
        </a:dk2>
        <a:lt2>
          <a:srgbClr val="5A5A5A"/>
        </a:lt2>
        <a:accent1>
          <a:srgbClr val="F20403"/>
        </a:accent1>
        <a:accent2>
          <a:srgbClr val="14B9A0"/>
        </a:accent2>
        <a:accent3>
          <a:srgbClr val="FFFFFF"/>
        </a:accent3>
        <a:accent4>
          <a:srgbClr val="000000"/>
        </a:accent4>
        <a:accent5>
          <a:srgbClr val="F7AAAA"/>
        </a:accent5>
        <a:accent6>
          <a:srgbClr val="11A791"/>
        </a:accent6>
        <a:hlink>
          <a:srgbClr val="E1E1E1"/>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æsentation2" id="{8B0A1FC7-47FD-45FD-94BF-0129E3DB764E}" vid="{A27520E7-22F2-457F-9812-9EC02B41FD76}"/>
    </a:ext>
  </a:extLst>
</a:theme>
</file>

<file path=ppt/theme/theme2.xml><?xml version="1.0" encoding="utf-8"?>
<a:theme xmlns:a="http://schemas.openxmlformats.org/drawingml/2006/main" name="Agenda">
  <a:themeElements>
    <a:clrScheme name="Tryg">
      <a:dk1>
        <a:srgbClr val="000000"/>
      </a:dk1>
      <a:lt1>
        <a:srgbClr val="FFFFFF"/>
      </a:lt1>
      <a:dk2>
        <a:srgbClr val="FFFFFF"/>
      </a:dk2>
      <a:lt2>
        <a:srgbClr val="DE0000"/>
      </a:lt2>
      <a:accent1>
        <a:srgbClr val="DE0000"/>
      </a:accent1>
      <a:accent2>
        <a:srgbClr val="3C3C3C"/>
      </a:accent2>
      <a:accent3>
        <a:srgbClr val="B2B2B2"/>
      </a:accent3>
      <a:accent4>
        <a:srgbClr val="105B64"/>
      </a:accent4>
      <a:accent5>
        <a:srgbClr val="009D9A"/>
      </a:accent5>
      <a:accent6>
        <a:srgbClr val="DACDB3"/>
      </a:accent6>
      <a:hlink>
        <a:srgbClr val="DE0000"/>
      </a:hlink>
      <a:folHlink>
        <a:srgbClr val="3C3C3C"/>
      </a:folHlink>
    </a:clrScheme>
    <a:fontScheme name="Agend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genda 1">
        <a:dk1>
          <a:srgbClr val="000000"/>
        </a:dk1>
        <a:lt1>
          <a:srgbClr val="FFFFFF"/>
        </a:lt1>
        <a:dk2>
          <a:srgbClr val="F20403"/>
        </a:dk2>
        <a:lt2>
          <a:srgbClr val="5A5A5A"/>
        </a:lt2>
        <a:accent1>
          <a:srgbClr val="F20403"/>
        </a:accent1>
        <a:accent2>
          <a:srgbClr val="14B9A0"/>
        </a:accent2>
        <a:accent3>
          <a:srgbClr val="FFFFFF"/>
        </a:accent3>
        <a:accent4>
          <a:srgbClr val="000000"/>
        </a:accent4>
        <a:accent5>
          <a:srgbClr val="F7AAAA"/>
        </a:accent5>
        <a:accent6>
          <a:srgbClr val="11A791"/>
        </a:accent6>
        <a:hlink>
          <a:srgbClr val="E1E1E1"/>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æsentation2" id="{8B0A1FC7-47FD-45FD-94BF-0129E3DB764E}" vid="{04CAAE4C-E90E-48B5-8601-20E618F3D6A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888BF6C-3828-4F00-8611-F43EF02A1B0F}">
  <we:reference id="9e9a702b-b4c8-4e5a-bf32-c82a9db4bc85" version="1.1.0.0" store="EXCatalog" storeType="EXCatalog"/>
  <we:alternateReferences>
    <we:reference id="WA104380621" version="1.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TaxCatchAll xmlns="28c76b1f-97a5-49dd-b42d-5af7fcefc342">
      <Value>1</Value>
    </TaxCatchAll>
    <c23cb46a9ccc4914bdc1c44ba1ccc60e xmlns="28c76b1f-97a5-49dd-b42d-5af7fcefc342">
      <Terms xmlns="http://schemas.microsoft.com/office/infopath/2007/PartnerControls"/>
    </c23cb46a9ccc4914bdc1c44ba1ccc60e>
    <k9348e804e1948008b6d69e509b71a28 xmlns="28c76b1f-97a5-49dd-b42d-5af7fcefc342">
      <Terms xmlns="http://schemas.microsoft.com/office/infopath/2007/PartnerControls">
        <TermInfo xmlns="http://schemas.microsoft.com/office/infopath/2007/PartnerControls">
          <TermName xmlns="http://schemas.microsoft.com/office/infopath/2007/PartnerControls">Dansk</TermName>
          <TermId xmlns="http://schemas.microsoft.com/office/infopath/2007/PartnerControls">59116b66-cebd-4f12-8bff-eab18b70ad17</TermId>
        </TermInfo>
      </Terms>
    </k9348e804e1948008b6d69e509b71a28>
    <ac789e093f1a45c28510bf0b2cce8b79 xmlns="28c76b1f-97a5-49dd-b42d-5af7fcefc342">
      <Terms xmlns="http://schemas.microsoft.com/office/infopath/2007/PartnerControls"/>
    </ac789e093f1a45c28510bf0b2cce8b79>
    <PublishingExpirationDate xmlns="http://schemas.microsoft.com/sharepoint/v3" xsi:nil="true"/>
    <SharedWithUsers xmlns="303f0410-096a-4683-894e-2cbcfab7d4d5">
      <UserInfo>
        <DisplayName>Roald Svanevik</DisplayName>
        <AccountId>323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E90DEF57C6DB745B430F2C12AD05340" ma:contentTypeVersion="18" ma:contentTypeDescription="Opret et nyt dokument." ma:contentTypeScope="" ma:versionID="df0ff276f568b1bcd7706c8803da8dde">
  <xsd:schema xmlns:xsd="http://www.w3.org/2001/XMLSchema" xmlns:xs="http://www.w3.org/2001/XMLSchema" xmlns:p="http://schemas.microsoft.com/office/2006/metadata/properties" xmlns:ns1="http://schemas.microsoft.com/sharepoint/v3" xmlns:ns2="1be578f7-3fff-4d6a-bc8f-9163952dd9c4" xmlns:ns3="28c76b1f-97a5-49dd-b42d-5af7fcefc342" xmlns:ns4="303f0410-096a-4683-894e-2cbcfab7d4d5" targetNamespace="http://schemas.microsoft.com/office/2006/metadata/properties" ma:root="true" ma:fieldsID="e020b687cb2c150b02e67204a9a7e28d" ns1:_="" ns2:_="" ns3:_="" ns4:_="">
    <xsd:import namespace="http://schemas.microsoft.com/sharepoint/v3"/>
    <xsd:import namespace="1be578f7-3fff-4d6a-bc8f-9163952dd9c4"/>
    <xsd:import namespace="28c76b1f-97a5-49dd-b42d-5af7fcefc342"/>
    <xsd:import namespace="303f0410-096a-4683-894e-2cbcfab7d4d5"/>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3:c23cb46a9ccc4914bdc1c44ba1ccc60e" minOccurs="0"/>
                <xsd:element ref="ns3:TaxCatchAll" minOccurs="0"/>
                <xsd:element ref="ns3:k9348e804e1948008b6d69e509b71a28" minOccurs="0"/>
                <xsd:element ref="ns3:ac789e093f1a45c28510bf0b2cce8b79" minOccurs="0"/>
                <xsd:element ref="ns2:MediaServiceAutoTags" minOccurs="0"/>
                <xsd:element ref="ns2:MediaServiceGenerationTime" minOccurs="0"/>
                <xsd:element ref="ns2:MediaServiceEventHashCod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tartdato for planlægning" ma:description="Startdato for planlægning er en webstedskolonne, der blev oprettet vha. publiceringsfunktionen. Den bruges til at angive den dato og det klokkeslæt, hvor denne side først vil være synlig for besøgende på webstedet." ma:hidden="true" ma:internalName="PublishingStartDate">
      <xsd:simpleType>
        <xsd:restriction base="dms:Unknown"/>
      </xsd:simpleType>
    </xsd:element>
    <xsd:element name="PublishingExpirationDate" ma:index="9" nillable="true" ma:displayName="Slutdato for planlægning" ma:description="Slutdato for planlægning er en webstedskolonne, der blev oprettet vha. publiceringsfunktionen. Den bruges til at angive den dato og det klokkeslæt, hvor denne side ikke længere vil være synlig for besøgende på webstedet."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e578f7-3fff-4d6a-bc8f-9163952dd9c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9" nillable="true" ma:displayName="Tags"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c76b1f-97a5-49dd-b42d-5af7fcefc342" elementFormDefault="qualified">
    <xsd:import namespace="http://schemas.microsoft.com/office/2006/documentManagement/types"/>
    <xsd:import namespace="http://schemas.microsoft.com/office/infopath/2007/PartnerControls"/>
    <xsd:element name="c23cb46a9ccc4914bdc1c44ba1ccc60e" ma:index="13" nillable="true" ma:taxonomy="true" ma:internalName="c23cb46a9ccc4914bdc1c44ba1ccc60e" ma:taxonomyFieldName="W365_DepartmentContact" ma:displayName="Afdeling" ma:default="" ma:fieldId="{c23cb46a-9ccc-4914-bdc1-c44ba1ccc60e}" ma:sspId="5b84c67d-3577-4294-85dd-d5d6b305b17e" ma:termSetId="d0f7fa68-795f-48db-8f5f-67c55f08bc29"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7b9a476f-6c44-4b1f-beaf-d60146fff210}" ma:internalName="TaxCatchAll" ma:showField="CatchAllData" ma:web="28c76b1f-97a5-49dd-b42d-5af7fcefc342">
      <xsd:complexType>
        <xsd:complexContent>
          <xsd:extension base="dms:MultiChoiceLookup">
            <xsd:sequence>
              <xsd:element name="Value" type="dms:Lookup" maxOccurs="unbounded" minOccurs="0" nillable="true"/>
            </xsd:sequence>
          </xsd:extension>
        </xsd:complexContent>
      </xsd:complexType>
    </xsd:element>
    <xsd:element name="k9348e804e1948008b6d69e509b71a28" ma:index="16" nillable="true" ma:taxonomy="true" ma:internalName="k9348e804e1948008b6d69e509b71a28" ma:taxonomyFieldName="W365_Language" ma:displayName="Sprog" ma:readOnly="false" ma:default="1;#Dansk|59116b66-cebd-4f12-8bff-eab18b70ad17" ma:fieldId="{49348e80-4e19-4800-8b6d-69e509b71a28}" ma:taxonomyMulti="true" ma:sspId="5b84c67d-3577-4294-85dd-d5d6b305b17e" ma:termSetId="2948a38d-a9fc-456a-a0ec-bd9bbb4da157" ma:anchorId="00000000-0000-0000-0000-000000000000" ma:open="false" ma:isKeyword="false">
      <xsd:complexType>
        <xsd:sequence>
          <xsd:element ref="pc:Terms" minOccurs="0" maxOccurs="1"/>
        </xsd:sequence>
      </xsd:complexType>
    </xsd:element>
    <xsd:element name="ac789e093f1a45c28510bf0b2cce8b79" ma:index="18" nillable="true" ma:taxonomy="true" ma:internalName="ac789e093f1a45c28510bf0b2cce8b79" ma:taxonomyFieldName="W365_RelatedTopic" ma:displayName="Tags" ma:readOnly="false" ma:default="" ma:fieldId="{ac789e09-3f1a-45c2-8510-bf0b2cce8b79}" ma:taxonomyMulti="true" ma:sspId="5b84c67d-3577-4294-85dd-d5d6b305b17e" ma:termSetId="e6ace1ab-8f16-4341-b421-cb64172dc79b"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3f0410-096a-4683-894e-2cbcfab7d4d5" elementFormDefault="qualified">
    <xsd:import namespace="http://schemas.microsoft.com/office/2006/documentManagement/types"/>
    <xsd:import namespace="http://schemas.microsoft.com/office/infopath/2007/PartnerControls"/>
    <xsd:element name="SharedWithUsers" ma:index="2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728951-8021-4845-81EC-732538FF1561}">
  <ds:schemaRefs>
    <ds:schemaRef ds:uri="http://purl.org/dc/terms/"/>
    <ds:schemaRef ds:uri="http://purl.org/dc/dcmitype/"/>
    <ds:schemaRef ds:uri="1be578f7-3fff-4d6a-bc8f-9163952dd9c4"/>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303f0410-096a-4683-894e-2cbcfab7d4d5"/>
    <ds:schemaRef ds:uri="http://purl.org/dc/elements/1.1/"/>
    <ds:schemaRef ds:uri="28c76b1f-97a5-49dd-b42d-5af7fcefc342"/>
    <ds:schemaRef ds:uri="http://schemas.microsoft.com/sharepoint/v3"/>
    <ds:schemaRef ds:uri="http://www.w3.org/XML/1998/namespace"/>
  </ds:schemaRefs>
</ds:datastoreItem>
</file>

<file path=customXml/itemProps2.xml><?xml version="1.0" encoding="utf-8"?>
<ds:datastoreItem xmlns:ds="http://schemas.openxmlformats.org/officeDocument/2006/customXml" ds:itemID="{46AC298B-AF67-4054-8B7F-0DE0516A03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be578f7-3fff-4d6a-bc8f-9163952dd9c4"/>
    <ds:schemaRef ds:uri="28c76b1f-97a5-49dd-b42d-5af7fcefc342"/>
    <ds:schemaRef ds:uri="303f0410-096a-4683-894e-2cbcfab7d4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81D908-ACB1-47E3-9A7A-3A8032D761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Tryg - Slidecollection</Template>
  <TotalTime>0</TotalTime>
  <Words>2279</Words>
  <Application>Microsoft Office PowerPoint</Application>
  <PresentationFormat>Widescreen</PresentationFormat>
  <Paragraphs>553</Paragraphs>
  <Slides>55</Slides>
  <Notes>38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55</vt:i4>
      </vt:variant>
    </vt:vector>
  </HeadingPairs>
  <TitlesOfParts>
    <vt:vector size="60" baseType="lpstr">
      <vt:lpstr>Arial</vt:lpstr>
      <vt:lpstr>Verdana</vt:lpstr>
      <vt:lpstr>Wingdings</vt:lpstr>
      <vt:lpstr>Slidecollection</vt:lpstr>
      <vt:lpstr>Agenda</vt:lpstr>
      <vt:lpstr>PowerPoint Presentation</vt:lpstr>
      <vt:lpstr>Agenda</vt:lpstr>
      <vt:lpstr>PowerPoint Presentation</vt:lpstr>
      <vt:lpstr>PowerPoint Presentation</vt:lpstr>
      <vt:lpstr>Overview</vt:lpstr>
      <vt:lpstr>Overview – Client/ Server</vt:lpstr>
      <vt:lpstr>Overview – Domain Name Server (DNS)</vt:lpstr>
      <vt:lpstr>A journey of thousand miles begins with a single step.</vt:lpstr>
      <vt:lpstr>Single Server Setup</vt:lpstr>
      <vt:lpstr>How does any server stores information?</vt:lpstr>
      <vt:lpstr>Database in Single Server Setup</vt:lpstr>
      <vt:lpstr>Which Database to use?</vt:lpstr>
      <vt:lpstr>PowerPoint Presentation</vt:lpstr>
      <vt:lpstr>Relational Databases VS Non-relational database</vt:lpstr>
      <vt:lpstr>Relational Databases VS Non-relational database</vt:lpstr>
      <vt:lpstr>When to use non-relational database?</vt:lpstr>
      <vt:lpstr>Back to the architecture</vt:lpstr>
      <vt:lpstr>When you talk about servers?</vt:lpstr>
      <vt:lpstr>Number of users increase, or you run out of specification?</vt:lpstr>
      <vt:lpstr>Scalability</vt:lpstr>
      <vt:lpstr>PowerPoint Presentation</vt:lpstr>
      <vt:lpstr>Scalability thoughts ……. ????</vt:lpstr>
      <vt:lpstr>Back to the single server setup.</vt:lpstr>
      <vt:lpstr>Revisiting Database in Single Server Setup</vt:lpstr>
      <vt:lpstr>Let us increase one more server</vt:lpstr>
      <vt:lpstr>Real life load balancer: Traffic System</vt:lpstr>
      <vt:lpstr>Let us put this concept into our architecture …</vt:lpstr>
      <vt:lpstr>Let us include load balancer into our architecture</vt:lpstr>
      <vt:lpstr>Let us include Load Balancer into our architecture.</vt:lpstr>
      <vt:lpstr>Let us see benefits of this architecture</vt:lpstr>
      <vt:lpstr>Two-server architecture with Database.</vt:lpstr>
      <vt:lpstr>P1: What about database failure…?</vt:lpstr>
      <vt:lpstr>PowerPoint Presentation</vt:lpstr>
      <vt:lpstr>Database Replication</vt:lpstr>
      <vt:lpstr>Database Replication – Master and Slave </vt:lpstr>
      <vt:lpstr>PowerPoint Presentation</vt:lpstr>
      <vt:lpstr>Database Replication – benefits </vt:lpstr>
      <vt:lpstr>PowerPoint Presentation</vt:lpstr>
      <vt:lpstr>What if one of the DBs goes offline?</vt:lpstr>
      <vt:lpstr>Let us include DB replication into our 2-server architecture</vt:lpstr>
      <vt:lpstr>Two-server architecture with LB, DB replication</vt:lpstr>
      <vt:lpstr>Let us discuss how to improve the load / response time.</vt:lpstr>
      <vt:lpstr>Cache – temporary storage</vt:lpstr>
      <vt:lpstr>Static content in any web application</vt:lpstr>
      <vt:lpstr>Content Delivery Network (CDN)</vt:lpstr>
      <vt:lpstr>Let us include cache and CDN into our architecture.</vt:lpstr>
      <vt:lpstr>Two-server architecture with LB, DB replication, cache, CDN</vt:lpstr>
      <vt:lpstr>How about millions of users? Two servers are not enough. Need more.</vt:lpstr>
      <vt:lpstr>Multi-server architecture – Data Centers</vt:lpstr>
      <vt:lpstr>Architecture with shared DB</vt:lpstr>
      <vt:lpstr>Architecture with shared DB / Loggings</vt:lpstr>
      <vt:lpstr>Typical Server with SOA</vt:lpstr>
      <vt:lpstr>… Always remember, your architecture depends on your requirements. </vt:lpstr>
      <vt:lpstr>Take Away</vt:lpstr>
      <vt:lpstr>Further Questions</vt:lpstr>
    </vt:vector>
  </TitlesOfParts>
  <Company>Tryg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Kumar Mukhiya</dc:creator>
  <cp:lastModifiedBy>Suresh Kumar Mukhiya</cp:lastModifiedBy>
  <cp:revision>449</cp:revision>
  <dcterms:created xsi:type="dcterms:W3CDTF">2022-10-27T16:08:46Z</dcterms:created>
  <dcterms:modified xsi:type="dcterms:W3CDTF">2022-11-02T09:07:31Z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365_Language">
    <vt:lpwstr>1;#Dansk|59116b66-cebd-4f12-8bff-eab18b70ad17</vt:lpwstr>
  </property>
  <property fmtid="{D5CDD505-2E9C-101B-9397-08002B2CF9AE}" pid="3" name="ContentTypeId">
    <vt:lpwstr>0x0101000E90DEF57C6DB745B430F2C12AD05340</vt:lpwstr>
  </property>
  <property fmtid="{D5CDD505-2E9C-101B-9397-08002B2CF9AE}" pid="4" name="W365_RelatedTopic">
    <vt:lpwstr/>
  </property>
  <property fmtid="{D5CDD505-2E9C-101B-9397-08002B2CF9AE}" pid="5" name="W365_DepartmentContact">
    <vt:lpwstr/>
  </property>
</Properties>
</file>